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05"/>
  </p:notesMasterIdLst>
  <p:handoutMasterIdLst>
    <p:handoutMasterId r:id="rId106"/>
  </p:handoutMasterIdLst>
  <p:sldIdLst>
    <p:sldId id="653" r:id="rId2"/>
    <p:sldId id="654" r:id="rId3"/>
    <p:sldId id="790" r:id="rId4"/>
    <p:sldId id="806" r:id="rId5"/>
    <p:sldId id="732" r:id="rId6"/>
    <p:sldId id="655" r:id="rId7"/>
    <p:sldId id="656" r:id="rId8"/>
    <p:sldId id="657" r:id="rId9"/>
    <p:sldId id="659" r:id="rId10"/>
    <p:sldId id="792" r:id="rId11"/>
    <p:sldId id="795" r:id="rId12"/>
    <p:sldId id="796" r:id="rId13"/>
    <p:sldId id="797" r:id="rId14"/>
    <p:sldId id="658" r:id="rId15"/>
    <p:sldId id="664" r:id="rId16"/>
    <p:sldId id="665" r:id="rId17"/>
    <p:sldId id="666" r:id="rId18"/>
    <p:sldId id="667" r:id="rId19"/>
    <p:sldId id="771" r:id="rId20"/>
    <p:sldId id="772" r:id="rId21"/>
    <p:sldId id="773" r:id="rId22"/>
    <p:sldId id="774" r:id="rId23"/>
    <p:sldId id="775" r:id="rId24"/>
    <p:sldId id="776" r:id="rId25"/>
    <p:sldId id="777" r:id="rId26"/>
    <p:sldId id="778" r:id="rId27"/>
    <p:sldId id="799" r:id="rId28"/>
    <p:sldId id="779" r:id="rId29"/>
    <p:sldId id="780" r:id="rId30"/>
    <p:sldId id="781" r:id="rId31"/>
    <p:sldId id="782" r:id="rId32"/>
    <p:sldId id="783" r:id="rId33"/>
    <p:sldId id="784" r:id="rId34"/>
    <p:sldId id="785" r:id="rId35"/>
    <p:sldId id="786" r:id="rId36"/>
    <p:sldId id="787" r:id="rId37"/>
    <p:sldId id="788" r:id="rId38"/>
    <p:sldId id="789" r:id="rId39"/>
    <p:sldId id="751" r:id="rId40"/>
    <p:sldId id="752" r:id="rId41"/>
    <p:sldId id="753" r:id="rId42"/>
    <p:sldId id="801" r:id="rId43"/>
    <p:sldId id="754" r:id="rId44"/>
    <p:sldId id="802" r:id="rId45"/>
    <p:sldId id="755" r:id="rId46"/>
    <p:sldId id="756" r:id="rId47"/>
    <p:sldId id="757" r:id="rId48"/>
    <p:sldId id="758" r:id="rId49"/>
    <p:sldId id="759" r:id="rId50"/>
    <p:sldId id="760" r:id="rId51"/>
    <p:sldId id="769" r:id="rId52"/>
    <p:sldId id="761" r:id="rId53"/>
    <p:sldId id="762" r:id="rId54"/>
    <p:sldId id="764" r:id="rId55"/>
    <p:sldId id="765" r:id="rId56"/>
    <p:sldId id="766" r:id="rId57"/>
    <p:sldId id="767" r:id="rId58"/>
    <p:sldId id="807" r:id="rId59"/>
    <p:sldId id="770" r:id="rId60"/>
    <p:sldId id="690" r:id="rId61"/>
    <p:sldId id="800" r:id="rId62"/>
    <p:sldId id="691" r:id="rId63"/>
    <p:sldId id="749" r:id="rId64"/>
    <p:sldId id="693" r:id="rId65"/>
    <p:sldId id="694" r:id="rId66"/>
    <p:sldId id="695" r:id="rId67"/>
    <p:sldId id="696" r:id="rId68"/>
    <p:sldId id="698" r:id="rId69"/>
    <p:sldId id="697" r:id="rId70"/>
    <p:sldId id="699" r:id="rId71"/>
    <p:sldId id="700" r:id="rId72"/>
    <p:sldId id="701" r:id="rId73"/>
    <p:sldId id="702" r:id="rId74"/>
    <p:sldId id="703" r:id="rId75"/>
    <p:sldId id="704" r:id="rId76"/>
    <p:sldId id="706" r:id="rId77"/>
    <p:sldId id="707" r:id="rId78"/>
    <p:sldId id="708" r:id="rId79"/>
    <p:sldId id="709" r:id="rId80"/>
    <p:sldId id="710" r:id="rId81"/>
    <p:sldId id="711" r:id="rId82"/>
    <p:sldId id="712" r:id="rId83"/>
    <p:sldId id="713" r:id="rId84"/>
    <p:sldId id="715" r:id="rId85"/>
    <p:sldId id="717" r:id="rId86"/>
    <p:sldId id="718" r:id="rId87"/>
    <p:sldId id="719" r:id="rId88"/>
    <p:sldId id="720" r:id="rId89"/>
    <p:sldId id="721" r:id="rId90"/>
    <p:sldId id="739" r:id="rId91"/>
    <p:sldId id="722" r:id="rId92"/>
    <p:sldId id="723" r:id="rId93"/>
    <p:sldId id="727" r:id="rId94"/>
    <p:sldId id="725" r:id="rId95"/>
    <p:sldId id="726" r:id="rId96"/>
    <p:sldId id="805" r:id="rId97"/>
    <p:sldId id="743" r:id="rId98"/>
    <p:sldId id="724" r:id="rId99"/>
    <p:sldId id="803" r:id="rId100"/>
    <p:sldId id="804" r:id="rId101"/>
    <p:sldId id="733" r:id="rId102"/>
    <p:sldId id="734" r:id="rId103"/>
    <p:sldId id="735" r:id="rId104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99FF33"/>
    <a:srgbClr val="CCFF33"/>
    <a:srgbClr val="FF9933"/>
    <a:srgbClr val="FF0000"/>
    <a:srgbClr val="00FF00"/>
    <a:srgbClr val="33CC33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3" autoAdjust="0"/>
    <p:restoredTop sz="83550" autoAdjust="0"/>
  </p:normalViewPr>
  <p:slideViewPr>
    <p:cSldViewPr>
      <p:cViewPr varScale="1">
        <p:scale>
          <a:sx n="71" d="100"/>
          <a:sy n="71" d="100"/>
        </p:scale>
        <p:origin x="-112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4" Type="http://schemas.openxmlformats.org/officeDocument/2006/relationships/image" Target="../media/image4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image" Target="../media/image13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C1C43DE-D652-4A88-8E2E-253C09EEF6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16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9A70EBA-D029-462B-8EBE-F57BBAA9E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228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51F9C8-F70C-4EE9-AA8F-6BE9CEC4B1ED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BD5D5073-30F4-4B36-A590-A684784C5272}" type="slidenum">
              <a:rPr lang="en-US" sz="1300"/>
              <a:pPr algn="r" eaLnBrk="1" hangingPunct="1"/>
              <a:t>13</a:t>
            </a:fld>
            <a:endParaRPr lang="en-US" sz="130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9CF16C-D371-4840-8E91-84E1219C976C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2C6B2C-6AE5-47C4-B6C8-6D547F38C6D7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89013" eaLnBrk="1" hangingPunct="1"/>
            <a:r>
              <a:rPr lang="ru-RU" sz="1300" b="1" smtClean="0"/>
              <a:t>Физика - </a:t>
            </a:r>
            <a:r>
              <a:rPr lang="ru-RU" sz="1300" smtClean="0"/>
              <a:t>множество задач компьютерного зрения требуют понимания и учета физических процессов формирования изображения</a:t>
            </a:r>
          </a:p>
          <a:p>
            <a:pPr defTabSz="989013" eaLnBrk="1" hangingPunct="1"/>
            <a:r>
              <a:rPr lang="ru-RU" sz="1300" b="1" smtClean="0"/>
              <a:t>Математика</a:t>
            </a:r>
            <a:r>
              <a:rPr lang="ru-RU" sz="1300" smtClean="0"/>
              <a:t> – без математики, разумеется, не обойтись. В первую очередь математическая статистика, численные методы и геометрия</a:t>
            </a:r>
          </a:p>
          <a:p>
            <a:pPr defTabSz="989013" eaLnBrk="1" hangingPunct="1"/>
            <a:r>
              <a:rPr lang="ru-RU" b="1" smtClean="0"/>
              <a:t>Обработка сигналов – </a:t>
            </a:r>
            <a:r>
              <a:rPr lang="ru-RU" smtClean="0"/>
              <a:t>многие методы обработки одномерных сигналов могут быть успешно обобщены на двумерные (изображения) и трехмерные (видео)</a:t>
            </a:r>
          </a:p>
          <a:p>
            <a:pPr defTabSz="989013" eaLnBrk="1" hangingPunct="1"/>
            <a:r>
              <a:rPr lang="ru-RU" b="1" smtClean="0"/>
              <a:t>Искусственный интеллект</a:t>
            </a:r>
            <a:r>
              <a:rPr lang="ru-RU" smtClean="0"/>
              <a:t> – в частности решает задачи планирования и принятия решений для систем управления роботами и автономных механизмов, использующих оптические сенсоры</a:t>
            </a:r>
          </a:p>
          <a:p>
            <a:pPr defTabSz="989013" eaLnBrk="1" hangingPunct="1"/>
            <a:r>
              <a:rPr lang="ru-RU" b="1" smtClean="0"/>
              <a:t>Нейробиология</a:t>
            </a:r>
            <a:r>
              <a:rPr lang="ru-RU" smtClean="0"/>
              <a:t> – исследование существующих биологических систем распознавания привело к созданию систем и алгоритмов, имитирующих работу мозга и органов чувств человека и животных</a:t>
            </a:r>
            <a:endParaRPr lang="en-US" smtClean="0"/>
          </a:p>
          <a:p>
            <a:pPr defTabSz="989013" eaLnBrk="1" hangingPunct="1"/>
            <a:endParaRPr lang="ru-RU" smtClean="0"/>
          </a:p>
          <a:p>
            <a:pPr defTabSz="989013" eaLnBrk="1" hangingPunct="1"/>
            <a:endParaRPr lang="ru-RU" smtClean="0"/>
          </a:p>
          <a:p>
            <a:pPr defTabSz="989013" eaLnBrk="1" hangingPunct="1"/>
            <a:endParaRPr lang="ru-RU" smtClean="0"/>
          </a:p>
          <a:p>
            <a:pPr defTabSz="989013" eaLnBrk="1" hangingPunct="1"/>
            <a:endParaRPr lang="ru-RU" sz="1300" smtClean="0"/>
          </a:p>
          <a:p>
            <a:pPr defTabSz="989013"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050FA7-1B77-42D1-B2D7-9E1A00509F2C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CE4AA0A0-4D11-435F-BF65-FBE1F236B9F4}" type="slidenum">
              <a:rPr lang="en-US" sz="1300"/>
              <a:pPr algn="r" eaLnBrk="1" hangingPunct="1"/>
              <a:t>19</a:t>
            </a:fld>
            <a:endParaRPr lang="en-US" sz="130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47FB751D-B912-433D-9F42-31AAE8F96507}" type="slidenum">
              <a:rPr lang="en-US" sz="1300"/>
              <a:pPr algn="r" eaLnBrk="1" hangingPunct="1"/>
              <a:t>20</a:t>
            </a:fld>
            <a:endParaRPr lang="en-US" sz="13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12C9D031-F972-48C7-B98E-5FC15AB3C336}" type="slidenum">
              <a:rPr lang="en-US" sz="1300"/>
              <a:pPr algn="r" eaLnBrk="1" hangingPunct="1"/>
              <a:t>21</a:t>
            </a:fld>
            <a:endParaRPr lang="en-US" sz="130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EE031E02-02A8-4F40-A599-479552C8BC06}" type="slidenum">
              <a:rPr lang="en-US" sz="1300"/>
              <a:pPr algn="r" eaLnBrk="1" hangingPunct="1"/>
              <a:t>22</a:t>
            </a:fld>
            <a:endParaRPr lang="en-US" sz="130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BED7E286-D544-4C94-80B5-D490B672355E}" type="slidenum">
              <a:rPr lang="en-US" sz="1300"/>
              <a:pPr algn="r" eaLnBrk="1" hangingPunct="1"/>
              <a:t>23</a:t>
            </a:fld>
            <a:endParaRPr lang="en-US" sz="130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975BBB61-8E04-4E29-9D1B-8C88B0A57953}" type="slidenum">
              <a:rPr lang="en-US" sz="1300"/>
              <a:pPr algn="r" eaLnBrk="1" hangingPunct="1"/>
              <a:t>24</a:t>
            </a:fld>
            <a:endParaRPr lang="en-US" sz="130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048063-6B5B-4D2C-97AF-737B34F806D8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28ED7386-2AA4-41B4-A34C-CCDAB7907600}" type="slidenum">
              <a:rPr lang="en-US" sz="1300"/>
              <a:pPr algn="r" eaLnBrk="1" hangingPunct="1"/>
              <a:t>25</a:t>
            </a:fld>
            <a:endParaRPr lang="en-US" sz="130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954EDBA0-95C8-4E3F-8651-CA4C46A73203}" type="slidenum">
              <a:rPr lang="en-US" sz="1300"/>
              <a:pPr algn="r" eaLnBrk="1" hangingPunct="1"/>
              <a:t>26</a:t>
            </a:fld>
            <a:endParaRPr lang="en-US" sz="130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18573BD6-D114-4DEC-AD2E-BF6A855EEAF2}" type="slidenum">
              <a:rPr lang="en-US" sz="1300"/>
              <a:pPr algn="r" eaLnBrk="1" hangingPunct="1"/>
              <a:t>27</a:t>
            </a:fld>
            <a:endParaRPr lang="en-US" sz="130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BC7C0830-BD7E-4BC7-8295-E49E293E3587}" type="slidenum">
              <a:rPr lang="en-US" sz="1300"/>
              <a:pPr algn="r" eaLnBrk="1" hangingPunct="1"/>
              <a:t>28</a:t>
            </a:fld>
            <a:endParaRPr lang="en-US" sz="130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C8A85F2E-B16C-495D-AD7E-B22F8A6DB72A}" type="slidenum">
              <a:rPr lang="en-US" sz="1300"/>
              <a:pPr algn="r" eaLnBrk="1" hangingPunct="1"/>
              <a:t>29</a:t>
            </a:fld>
            <a:endParaRPr lang="en-US" sz="130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35D335CA-8287-4D07-9D71-993A9607B064}" type="slidenum">
              <a:rPr lang="en-US" sz="1300"/>
              <a:pPr algn="r" eaLnBrk="1" hangingPunct="1"/>
              <a:t>30</a:t>
            </a:fld>
            <a:endParaRPr lang="en-US" sz="130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D03E713E-4DB5-405F-BC94-98F485BF02F1}" type="slidenum">
              <a:rPr lang="en-US" sz="1300"/>
              <a:pPr algn="r" eaLnBrk="1" hangingPunct="1"/>
              <a:t>31</a:t>
            </a:fld>
            <a:endParaRPr lang="en-US" sz="130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ED610715-F152-4BBF-B221-885D3D12971E}" type="slidenum">
              <a:rPr lang="en-US" sz="1300"/>
              <a:pPr algn="r" eaLnBrk="1" hangingPunct="1"/>
              <a:t>32</a:t>
            </a:fld>
            <a:endParaRPr lang="en-US" sz="130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35C78FDF-AD97-4D2B-B071-E03FA30BC0AA}" type="slidenum">
              <a:rPr lang="en-US" sz="1300"/>
              <a:pPr algn="r" eaLnBrk="1" hangingPunct="1"/>
              <a:t>33</a:t>
            </a:fld>
            <a:endParaRPr lang="en-US" sz="130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0E10D058-A099-4880-9818-B2D63A3E8AFB}" type="slidenum">
              <a:rPr lang="en-US" sz="1300"/>
              <a:pPr algn="r" eaLnBrk="1" hangingPunct="1"/>
              <a:t>34</a:t>
            </a:fld>
            <a:endParaRPr lang="en-US" sz="130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7658FF-0D78-41EC-A17D-E7925BB272E1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6862DF8C-AF63-4630-8506-7EF74B9F8AEB}" type="slidenum">
              <a:rPr lang="en-US" sz="1300"/>
              <a:pPr algn="r" eaLnBrk="1" hangingPunct="1"/>
              <a:t>35</a:t>
            </a:fld>
            <a:endParaRPr lang="en-US" sz="130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C0A7E7C9-F1CC-4F48-A898-6515AA7FF356}" type="slidenum">
              <a:rPr lang="en-US" sz="1300"/>
              <a:pPr algn="r" eaLnBrk="1" hangingPunct="1"/>
              <a:t>36</a:t>
            </a:fld>
            <a:endParaRPr lang="en-US" sz="130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r>
              <a:rPr lang="ru-RU" smtClean="0"/>
              <a:t>Смотрим, какие объекты перекрывают другие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95C874A7-D7D7-4039-9D19-0FB9B380F836}" type="slidenum">
              <a:rPr lang="en-US" sz="1300"/>
              <a:pPr algn="r" eaLnBrk="1" hangingPunct="1"/>
              <a:t>37</a:t>
            </a:fld>
            <a:endParaRPr lang="en-US" sz="130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8B7B1EBA-1B46-4313-BEB8-EF56ED9733BC}" type="slidenum">
              <a:rPr lang="en-US" sz="1300"/>
              <a:pPr algn="r" eaLnBrk="1" hangingPunct="1"/>
              <a:t>38</a:t>
            </a:fld>
            <a:endParaRPr lang="en-US" sz="130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Выступая перед французской академией наук</a:t>
            </a: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67E5D5-F1C3-4AB6-B7F0-0E12C9B2207F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Автор таинственно  пропал с поезда. Брата застрелили после патентного суда с Эдиссоном</a:t>
            </a:r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8A4338-9FEC-4905-9AB2-57ADBDEDD525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1909 - аэрофотосъемка</a:t>
            </a:r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A5260E-D9D5-4D36-9303-FA7EBAC892BE}" type="slidenum">
              <a:rPr lang="ru-RU" smtClean="0"/>
              <a:pPr/>
              <a:t>46</a:t>
            </a:fld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6EF748-600E-469C-8EF7-B9371EE03292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300" smtClean="0"/>
              <a:t>It is commonly accepted that the father of Computer Vision is Larry Roberts, who in his Ph.D.</a:t>
            </a:r>
          </a:p>
          <a:p>
            <a:r>
              <a:rPr lang="en-US" sz="1300" smtClean="0"/>
              <a:t>thesis (cir. 1960) at MIT discussed the possibilities of extracting 3D geometrical information from</a:t>
            </a:r>
          </a:p>
          <a:p>
            <a:r>
              <a:rPr lang="en-US" sz="1300" smtClean="0"/>
              <a:t>2D perspective views of blocks (polyhedra) [1]. Many researchers, at MIT and elsewhere, in</a:t>
            </a:r>
          </a:p>
          <a:p>
            <a:r>
              <a:rPr lang="en-US" sz="1300" smtClean="0"/>
              <a:t>Artificial Intelligence, followed this work and studied computer vision in the context of the blocks</a:t>
            </a:r>
          </a:p>
          <a:p>
            <a:r>
              <a:rPr lang="en-US" sz="1300" smtClean="0"/>
              <a:t>world.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300" smtClean="0"/>
              <a:t>Low-level image processing algorithms are applied to 2D images to obtain the ``primal sketch”</a:t>
            </a:r>
          </a:p>
          <a:p>
            <a:r>
              <a:rPr lang="en-US" sz="1300" smtClean="0"/>
              <a:t>(directed edge segments, etc.), from which a 2.5 D sketch of the scene is obtained using binocular</a:t>
            </a:r>
          </a:p>
          <a:p>
            <a:r>
              <a:rPr lang="en-US" sz="1300" smtClean="0"/>
              <a:t>stereo. Finally, high-level (structural analysis, </a:t>
            </a:r>
            <a:r>
              <a:rPr lang="en-US" sz="1300" i="1" smtClean="0"/>
              <a:t>a priori knowledge) techniques are used to get 3D</a:t>
            </a:r>
          </a:p>
          <a:p>
            <a:r>
              <a:rPr lang="en-US" sz="1300" smtClean="0"/>
              <a:t>model representations of the objects in the scene. This is probably the single most influential work</a:t>
            </a:r>
          </a:p>
          <a:p>
            <a:r>
              <a:rPr lang="en-US" sz="1300" smtClean="0"/>
              <a:t>in computer vision ever. Many researchers cried: ``From the paradigm created for us by Marr, no</a:t>
            </a:r>
          </a:p>
          <a:p>
            <a:r>
              <a:rPr lang="en-US" sz="1300" smtClean="0"/>
              <a:t>one can drive us out.”</a:t>
            </a:r>
          </a:p>
          <a:p>
            <a:endParaRPr lang="ru-RU" smtClean="0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978D11-9DF2-4DF2-BB30-3E4697A9BDA8}" type="slidenum">
              <a:rPr lang="ru-RU" smtClean="0"/>
              <a:pPr/>
              <a:t>59</a:t>
            </a:fld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E3F4C3-AE89-4D91-A2DA-9E48B3BF1086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EF4994-6678-4C64-8D02-5A4CFBB5AFED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Та же задача, что решается постоянно в мозгу человека. Вопрос во многом, философский. «Что значит видеть?», и мы будем к этому вопросу возвращаться.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E277C8-274B-46AB-A42F-09902E97904D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3588"/>
            <a:ext cx="5094288" cy="3821112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34695C-757F-4E47-A018-BFBA7027FDF4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3588"/>
            <a:ext cx="5094288" cy="3821112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50DA7F-E72E-4F83-9CE6-93CAFD1A538F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3588"/>
            <a:ext cx="5094288" cy="3821112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EE55F3-C708-4FE3-BE6F-E98B1D6EE643}" type="slidenum">
              <a:rPr lang="en-US" smtClean="0"/>
              <a:pPr/>
              <a:t>66</a:t>
            </a:fld>
            <a:endParaRPr lang="en-US" smtClean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3588"/>
            <a:ext cx="5094288" cy="3821112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B0E3D4-5AF1-441E-9735-CF3DE39FEDBB}" type="slidenum">
              <a:rPr lang="en-US" smtClean="0"/>
              <a:pPr/>
              <a:t>67</a:t>
            </a:fld>
            <a:endParaRPr lang="en-US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3588"/>
            <a:ext cx="5094288" cy="3821112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46625-3D6D-4F44-BD93-15778C234E90}" type="slidenum">
              <a:rPr lang="en-US" smtClean="0"/>
              <a:pPr/>
              <a:t>68</a:t>
            </a:fld>
            <a:endParaRPr lang="en-US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2CA163-A930-4822-8146-F1C091567A27}" type="slidenum">
              <a:rPr lang="en-US" smtClean="0"/>
              <a:pPr/>
              <a:t>69</a:t>
            </a:fld>
            <a:endParaRPr lang="en-US" smtClean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3588"/>
            <a:ext cx="5094288" cy="3821112"/>
          </a:xfrm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1F980F-F259-4557-A491-F06F621D71CE}" type="slidenum">
              <a:rPr lang="en-US" smtClean="0"/>
              <a:pPr/>
              <a:t>70</a:t>
            </a:fld>
            <a:endParaRPr lang="en-US" smtClean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3588"/>
            <a:ext cx="5094288" cy="3821112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</p:spPr>
        <p:txBody>
          <a:bodyPr/>
          <a:lstStyle/>
          <a:p>
            <a:pPr defTabSz="989013"/>
            <a:r>
              <a:rPr lang="en-US" sz="1300" smtClean="0"/>
              <a:t>Amnon Shashua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EF8F1D-9650-4873-8291-C2257C3C6AE6}" type="slidenum">
              <a:rPr lang="en-US" smtClean="0"/>
              <a:pPr/>
              <a:t>72</a:t>
            </a:fld>
            <a:endParaRPr lang="en-US" smtClean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3588"/>
            <a:ext cx="5094288" cy="3821112"/>
          </a:xfr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CD41A4-09C3-44CC-8F94-D43F0E870FA6}" type="slidenum">
              <a:rPr lang="en-US" smtClean="0"/>
              <a:pPr/>
              <a:t>73</a:t>
            </a:fld>
            <a:endParaRPr lang="en-US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3588"/>
            <a:ext cx="5094288" cy="3821112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82AB12-235A-4FAD-B798-2F81D4F5E6C4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CDD619-E614-40BC-AD89-AF175C5DCFCB}" type="slidenum">
              <a:rPr lang="en-US" smtClean="0"/>
              <a:pPr/>
              <a:t>74</a:t>
            </a:fld>
            <a:endParaRPr lang="en-US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3588"/>
            <a:ext cx="5094288" cy="3821112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9616F4-27B9-4AF5-96F0-0E34E6BD2841}" type="slidenum">
              <a:rPr lang="en-US" smtClean="0"/>
              <a:pPr/>
              <a:t>75</a:t>
            </a:fld>
            <a:endParaRPr lang="en-US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3588"/>
            <a:ext cx="5094288" cy="3821112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73DFB4-96F3-4370-B756-8680CA40032E}" type="slidenum">
              <a:rPr lang="en-US" smtClean="0"/>
              <a:pPr/>
              <a:t>77</a:t>
            </a:fld>
            <a:endParaRPr lang="en-US" smtClean="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3588"/>
            <a:ext cx="5094288" cy="3821112"/>
          </a:xfrm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05C3D1-ADB0-44B4-9B04-9E29A844195A}" type="slidenum">
              <a:rPr lang="en-US" smtClean="0"/>
              <a:pPr/>
              <a:t>78</a:t>
            </a:fld>
            <a:endParaRPr lang="en-US" smtClean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63588"/>
            <a:ext cx="5094288" cy="3821112"/>
          </a:xfrm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840288"/>
            <a:ext cx="5226050" cy="4668837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Сюда можно вставить видео</a:t>
            </a: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833A86-B30B-4181-9D96-EA5525935F3A}" type="slidenum">
              <a:rPr lang="ru-RU" smtClean="0"/>
              <a:pPr/>
              <a:t>79</a:t>
            </a:fld>
            <a:endParaRPr 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5E4FA9-4D71-4B06-8753-867E4387671F}" type="slidenum">
              <a:rPr lang="ru-RU" smtClean="0"/>
              <a:pPr/>
              <a:t>86</a:t>
            </a:fld>
            <a:endParaRPr lang="ru-RU" smtClean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510FE-91E7-472B-AA29-6977A30E11E0}" type="slidenum">
              <a:rPr lang="en-US" smtClean="0"/>
              <a:pPr/>
              <a:t>88</a:t>
            </a:fld>
            <a:endParaRPr lang="en-US" smtClean="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B7AB30-1AC1-46A2-9AA2-AFB4ECBD8F59}" type="slidenum">
              <a:rPr lang="en-US" smtClean="0"/>
              <a:pPr/>
              <a:t>89</a:t>
            </a:fld>
            <a:endParaRPr lang="en-US" smtClean="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1279D3-D92E-45C6-94DA-B07B6F6B559E}" type="slidenum">
              <a:rPr lang="ru-RU" smtClean="0"/>
              <a:pPr/>
              <a:t>91</a:t>
            </a:fld>
            <a:endParaRPr lang="ru-RU" smtClean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E2D19E-5510-494B-9180-586B531D3FFA}" type="slidenum">
              <a:rPr lang="en-US" smtClean="0"/>
              <a:pPr/>
              <a:t>92</a:t>
            </a:fld>
            <a:endParaRPr lang="en-US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D3A885-617F-4D48-B77B-4A10A1656B6F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A6D462-1C28-44E5-A833-E502B94DCB30}" type="slidenum">
              <a:rPr lang="en-US" smtClean="0"/>
              <a:pPr/>
              <a:t>93</a:t>
            </a:fld>
            <a:endParaRPr lang="en-US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FDE103-00DD-4C1C-9880-FAC00374C4D3}" type="slidenum">
              <a:rPr lang="ru-RU" smtClean="0"/>
              <a:pPr/>
              <a:t>98</a:t>
            </a:fld>
            <a:endParaRPr lang="ru-RU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46759027-72A9-4E78-A0C6-322C07DD02CB}" type="slidenum">
              <a:rPr lang="en-US" sz="1300"/>
              <a:pPr algn="r" eaLnBrk="1" hangingPunct="1"/>
              <a:t>10</a:t>
            </a:fld>
            <a:endParaRPr lang="en-US" sz="130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292DD35B-C960-4D51-BD7F-8D5B5B2E99E4}" type="slidenum">
              <a:rPr lang="en-US" sz="1300"/>
              <a:pPr algn="r" eaLnBrk="1" hangingPunct="1"/>
              <a:t>11</a:t>
            </a:fld>
            <a:endParaRPr lang="en-US" sz="130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57" tIns="49528" rIns="99057" bIns="49528" anchor="b"/>
          <a:lstStyle/>
          <a:p>
            <a:pPr algn="r" eaLnBrk="1" hangingPunct="1"/>
            <a:fld id="{F1FE51F2-9EE5-402C-961F-3468EEE111DB}" type="slidenum">
              <a:rPr lang="en-US" sz="1300"/>
              <a:pPr algn="r" eaLnBrk="1" hangingPunct="1"/>
              <a:t>12</a:t>
            </a:fld>
            <a:endParaRPr lang="en-US" sz="130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57" tIns="49528" rIns="99057" bIns="49528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66EE5-E826-4173-9E57-816CB041A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30286-CFA6-467F-985D-7B8B06415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9BB3C-0088-4D5B-985C-21ACB8C64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53A25-541B-4631-A10F-633EF1349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74638"/>
            <a:ext cx="7416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5C4EB-5FD2-4F9A-AB26-D7FE6B104F04}" type="datetime1">
              <a:rPr lang="ru-RU"/>
              <a:pPr>
                <a:defRPr/>
              </a:pPr>
              <a:t>29.06.2011</a:t>
            </a:fld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B20228B4-D2D6-4DDF-A357-62EA8363D6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BDE13-B5FE-47FE-9241-5C71585E7D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572E5-489C-4F32-9881-7D967B41D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2DE01-47EB-443E-B135-2307D55F2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1B06E-1FD6-49DA-BE58-0C8D8B6B06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F9DAB-CA0D-4E37-9B49-DCC4EEBC6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30548-AAD7-4535-9169-767F661E7C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66EDC-2A47-4CC4-B6ED-434F09310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5B93F-81E7-4AA1-AF6B-AF42CFA1F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6934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22313047-C08F-4772-8F86-59E2820BF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4104" name="Picture 13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611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7696200" y="0"/>
            <a:ext cx="14478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w3.org/rishida/photos/html/slides/0311-beijing1_031111_035240+8_beijing_e031124.jpg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1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7" Type="http://schemas.openxmlformats.org/officeDocument/2006/relationships/image" Target="../media/image207.wmf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w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w3.org/rishida/photos/html/slides/0311-beijing1_031111_035240+8_beijing_e031124.jpg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w3.org/rishida/photos/html/slides/0311-beijing1_031111_035240+8_beijing_e031124.jpg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w3.org/rishida/photos/html/slides/0311-beijing1_031111_035240+8_beijing_e031124.jpg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ourses.graphicon.ru/main/visio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mailto:olga.barinova@gmail.co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8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0.png"/><Relationship Id="rId5" Type="http://schemas.openxmlformats.org/officeDocument/2006/relationships/image" Target="../media/image37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ktosh@graphics.cs.msu.ru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mailto:aachigorin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Green\Project\Vision\Courses\CV_2011\01%20-%20Introduction\1888%20-%20Roundhay%20Garden%20Scene.avi" TargetMode="External"/><Relationship Id="rId5" Type="http://schemas.openxmlformats.org/officeDocument/2006/relationships/image" Target="../media/image62.gif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research.microsoft.com/en-us/um/people/szeliski/Boo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Green\Project\CG\CG2010-2\01%20-%20intro\YouTube-%20Spacewar%20MIT%201962.avi" TargetMode="External"/><Relationship Id="rId4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hyperlink" Target="http://design.osu.edu/carlson/history/PDFs/clark-vis-surface.pdf" TargetMode="External"/><Relationship Id="rId7" Type="http://schemas.openxmlformats.org/officeDocument/2006/relationships/hyperlink" Target="http://design.osu.edu/carlson/history/PDFs/blinn-newell.pdf" TargetMode="External"/><Relationship Id="rId2" Type="http://schemas.openxmlformats.org/officeDocument/2006/relationships/hyperlink" Target="http://design.osu.edu/carlson/history/PDFs/ten-hidden-surface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esign.osu.edu/carlson/history/PDFs/blinn-dusty.pdf" TargetMode="External"/><Relationship Id="rId5" Type="http://schemas.openxmlformats.org/officeDocument/2006/relationships/hyperlink" Target="http://design.osu.edu/carlson/history/PDFs/blinn-light.pdf" TargetMode="External"/><Relationship Id="rId4" Type="http://schemas.openxmlformats.org/officeDocument/2006/relationships/hyperlink" Target="http://design.osu.edu/carlson/history/PDFs/crow-shadows.pdf" TargetMode="External"/><Relationship Id="rId9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8.jpeg"/><Relationship Id="rId18" Type="http://schemas.openxmlformats.org/officeDocument/2006/relationships/image" Target="../media/image103.jpeg"/><Relationship Id="rId26" Type="http://schemas.openxmlformats.org/officeDocument/2006/relationships/image" Target="../media/image111.jpeg"/><Relationship Id="rId3" Type="http://schemas.openxmlformats.org/officeDocument/2006/relationships/image" Target="../media/image88.jpeg"/><Relationship Id="rId21" Type="http://schemas.openxmlformats.org/officeDocument/2006/relationships/image" Target="../media/image106.jpeg"/><Relationship Id="rId34" Type="http://schemas.openxmlformats.org/officeDocument/2006/relationships/image" Target="../media/image118.png"/><Relationship Id="rId7" Type="http://schemas.openxmlformats.org/officeDocument/2006/relationships/image" Target="../media/image92.jpeg"/><Relationship Id="rId12" Type="http://schemas.openxmlformats.org/officeDocument/2006/relationships/image" Target="../media/image97.jpeg"/><Relationship Id="rId17" Type="http://schemas.openxmlformats.org/officeDocument/2006/relationships/image" Target="../media/image102.jpeg"/><Relationship Id="rId25" Type="http://schemas.openxmlformats.org/officeDocument/2006/relationships/image" Target="../media/image110.jpeg"/><Relationship Id="rId33" Type="http://schemas.openxmlformats.org/officeDocument/2006/relationships/hyperlink" Target="http://www.picsearch.com/" TargetMode="External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01.jpeg"/><Relationship Id="rId20" Type="http://schemas.openxmlformats.org/officeDocument/2006/relationships/image" Target="../media/image105.jpeg"/><Relationship Id="rId29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24" Type="http://schemas.openxmlformats.org/officeDocument/2006/relationships/image" Target="../media/image109.jpeg"/><Relationship Id="rId32" Type="http://schemas.openxmlformats.org/officeDocument/2006/relationships/image" Target="../media/image117.png"/><Relationship Id="rId5" Type="http://schemas.openxmlformats.org/officeDocument/2006/relationships/image" Target="../media/image90.jpeg"/><Relationship Id="rId15" Type="http://schemas.openxmlformats.org/officeDocument/2006/relationships/image" Target="../media/image100.jpeg"/><Relationship Id="rId23" Type="http://schemas.openxmlformats.org/officeDocument/2006/relationships/image" Target="../media/image108.jpeg"/><Relationship Id="rId28" Type="http://schemas.openxmlformats.org/officeDocument/2006/relationships/image" Target="../media/image113.jpeg"/><Relationship Id="rId10" Type="http://schemas.openxmlformats.org/officeDocument/2006/relationships/image" Target="../media/image95.jpeg"/><Relationship Id="rId19" Type="http://schemas.openxmlformats.org/officeDocument/2006/relationships/image" Target="../media/image104.jpeg"/><Relationship Id="rId31" Type="http://schemas.openxmlformats.org/officeDocument/2006/relationships/image" Target="../media/image116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Relationship Id="rId14" Type="http://schemas.openxmlformats.org/officeDocument/2006/relationships/image" Target="../media/image99.jpeg"/><Relationship Id="rId22" Type="http://schemas.openxmlformats.org/officeDocument/2006/relationships/image" Target="../media/image107.jpeg"/><Relationship Id="rId27" Type="http://schemas.openxmlformats.org/officeDocument/2006/relationships/image" Target="../media/image112.jpeg"/><Relationship Id="rId30" Type="http://schemas.openxmlformats.org/officeDocument/2006/relationships/image" Target="../media/image115.jpeg"/><Relationship Id="rId35" Type="http://schemas.openxmlformats.org/officeDocument/2006/relationships/image" Target="../media/image11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en.wikipedia.org/wiki/Automatic_number_plate_recognition" TargetMode="External"/><Relationship Id="rId5" Type="http://schemas.openxmlformats.org/officeDocument/2006/relationships/image" Target="../media/image121.png"/><Relationship Id="rId4" Type="http://schemas.openxmlformats.org/officeDocument/2006/relationships/hyperlink" Target="http://www.research.att.com/~yann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onystyle.com/webapp/wcs/stores/servlet/ProductDisplay?catalogId=10551&amp;storeId=10151&amp;productId=8198552921665200469&amp;langId=-1" TargetMode="External"/><Relationship Id="rId4" Type="http://schemas.openxmlformats.org/officeDocument/2006/relationships/image" Target="../media/image125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l.cam.ac.uk/~jgd1000/afghan.html" TargetMode="Externa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13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ensiblevision.com/" TargetMode="Externa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13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34.png"/><Relationship Id="rId4" Type="http://schemas.openxmlformats.org/officeDocument/2006/relationships/oleObject" Target="../embeddings/oleObject6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hyperlink" Target="http://lincoln.msresearch.u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bileye.com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Green\Project\Vision\Courses\CV_2011\01%20-%20Introduction\2_5_eccv_protector_system.mpg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owstuffworks.com/first-down-line.htm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marsrovers.jpl.nasa.gov/gallery/images.html" TargetMode="External"/><Relationship Id="rId4" Type="http://schemas.openxmlformats.org/officeDocument/2006/relationships/hyperlink" Target="http://www.ri.cmu.edu/pubs/pub_5719.html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Green\Project\Vision\Courses\CV_2011\01%20-%20Introduction\Kinect.avi" TargetMode="Externa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Spirit_rover" TargetMode="External"/><Relationship Id="rId3" Type="http://schemas.openxmlformats.org/officeDocument/2006/relationships/hyperlink" Target="file:///C:\Documents%20and%20Settings\lazebnik\Local%20Settings\Temp\UNSW_CMU.mpg" TargetMode="External"/><Relationship Id="rId7" Type="http://schemas.openxmlformats.org/officeDocument/2006/relationships/image" Target="../media/image14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upload.wikimedia.org/wikipedia/commons/d/d8/NASA_Mars_Rover.jpg" TargetMode="External"/><Relationship Id="rId5" Type="http://schemas.openxmlformats.org/officeDocument/2006/relationships/hyperlink" Target="http://www.robocup.org/" TargetMode="External"/><Relationship Id="rId4" Type="http://schemas.openxmlformats.org/officeDocument/2006/relationships/image" Target="../media/image14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arth.google.com/" TargetMode="External"/><Relationship Id="rId4" Type="http://schemas.openxmlformats.org/officeDocument/2006/relationships/hyperlink" Target="http://www.microsoft.com/virtualearth/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Green\Project\Vision\Courses\CV_2011\01%20-%20Introduction\photosynth.wmv" TargetMode="External"/><Relationship Id="rId4" Type="http://schemas.openxmlformats.org/officeDocument/2006/relationships/image" Target="../media/image15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Green\Project\Vision\Courses\CV_2011\01%20-%20Introduction\Street3D.wmv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\\Green\Project\Vision\Courses\CV_2011\01%20-%20Introduction\PointCloud.avi" TargetMode="Externa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\\Green\Project\Vision\Courses\CV_2011\01%20-%20Introduction\mouse_tracking_demo.wmv" TargetMode="External"/><Relationship Id="rId4" Type="http://schemas.openxmlformats.org/officeDocument/2006/relationships/image" Target="../media/image15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forum.graphicon.ru/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hyperlink" Target="http://www.iss.ru/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Green\Project\Vision\Courses\CV_2011\01%20-%20Introduction\day_shrt.avi" TargetMode="Externa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notesSlide" Target="../notesSlides/notesSlide57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10" Type="http://schemas.openxmlformats.org/officeDocument/2006/relationships/image" Target="../media/image171.jpeg"/><Relationship Id="rId4" Type="http://schemas.openxmlformats.org/officeDocument/2006/relationships/image" Target="../media/image168.jpeg"/><Relationship Id="rId9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w3.org/rishida/photos/html/slides/0311-beijing1_031111_035240+8_beijing_e031124.jpg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gi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png"/><Relationship Id="rId4" Type="http://schemas.openxmlformats.org/officeDocument/2006/relationships/image" Target="../media/image180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857500"/>
            <a:ext cx="8429625" cy="1143000"/>
          </a:xfrm>
        </p:spPr>
        <p:txBody>
          <a:bodyPr/>
          <a:lstStyle/>
          <a:p>
            <a:pPr algn="ctr"/>
            <a:r>
              <a:rPr lang="ru-RU" sz="4400" smtClean="0"/>
              <a:t>Компьютерное зрение</a:t>
            </a:r>
            <a:endParaRPr lang="en-US" sz="4400" smtClean="0"/>
          </a:p>
        </p:txBody>
      </p:sp>
      <p:pic>
        <p:nvPicPr>
          <p:cNvPr id="6147" name="Picture 73" descr="040218_hmed_cellphones_1030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500063"/>
            <a:ext cx="2819400" cy="20939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148" name="Picture 76" descr="Web_Camera_(Cam-821)"/>
          <p:cNvPicPr>
            <a:picLocks noChangeAspect="1" noChangeArrowheads="1"/>
          </p:cNvPicPr>
          <p:nvPr/>
        </p:nvPicPr>
        <p:blipFill>
          <a:blip r:embed="rId4"/>
          <a:srcRect l="6667"/>
          <a:stretch>
            <a:fillRect/>
          </a:stretch>
        </p:blipFill>
        <p:spPr bwMode="auto">
          <a:xfrm>
            <a:off x="7858125" y="1000125"/>
            <a:ext cx="1179513" cy="16002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149" name="Picture 78" descr="IMG_157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3050" y="500063"/>
            <a:ext cx="2362200" cy="21240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150" name="Picture 81" descr="lifeco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75" y="500063"/>
            <a:ext cx="1641475" cy="209232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151" name="Picture 83" descr="IMG_6008-cop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76600" y="4214813"/>
            <a:ext cx="3048000" cy="201612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152" name="Picture 8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77000" y="4214813"/>
            <a:ext cx="2246313" cy="1919287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153" name="Picture 8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2938" y="4214813"/>
            <a:ext cx="2438400" cy="19494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031111_034757+8_beijing_e03112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lum bright="-6000" contrast="18000"/>
          </a:blip>
          <a:srcRect l="7777" t="1466" r="16173"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609600" y="76200"/>
            <a:ext cx="4987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/>
              <a:t>Классификация сцены</a:t>
            </a:r>
            <a:endParaRPr lang="en-US" sz="3600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28600" y="914400"/>
            <a:ext cx="3352800" cy="1570038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>
                <a:solidFill>
                  <a:srgbClr val="FFFF00"/>
                </a:solidFill>
              </a:rPr>
              <a:t> </a:t>
            </a:r>
            <a:r>
              <a:rPr lang="ru-RU">
                <a:solidFill>
                  <a:srgbClr val="FFFF00"/>
                </a:solidFill>
              </a:rPr>
              <a:t>вне помещения</a:t>
            </a:r>
            <a:endParaRPr lang="en-US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>
                <a:solidFill>
                  <a:srgbClr val="FFFF00"/>
                </a:solidFill>
              </a:rPr>
              <a:t> </a:t>
            </a:r>
            <a:r>
              <a:rPr lang="ru-RU">
                <a:solidFill>
                  <a:srgbClr val="FFFF00"/>
                </a:solidFill>
              </a:rPr>
              <a:t>город</a:t>
            </a:r>
            <a:endParaRPr lang="en-US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ru-RU">
                <a:solidFill>
                  <a:srgbClr val="FFFF00"/>
                </a:solidFill>
              </a:rPr>
              <a:t> уличное движение</a:t>
            </a:r>
            <a:endParaRPr lang="en-US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ru-RU">
                <a:solidFill>
                  <a:srgbClr val="FFFF00"/>
                </a:solidFill>
              </a:rPr>
              <a:t> Пекин, Китай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ru-RU">
                <a:solidFill>
                  <a:srgbClr val="FFFF00"/>
                </a:solidFill>
              </a:rPr>
              <a:t> Пл. Тяньаньмэнь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5867400" y="6550025"/>
            <a:ext cx="3263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slide credit: Fei-Fei, Fergus &amp; Torralba </a:t>
            </a:r>
          </a:p>
        </p:txBody>
      </p:sp>
      <p:sp>
        <p:nvSpPr>
          <p:cNvPr id="14343" name="Slide Number Placeholder 6"/>
          <p:cNvSpPr txBox="1">
            <a:spLocks noGrp="1"/>
          </p:cNvSpPr>
          <p:nvPr/>
        </p:nvSpPr>
        <p:spPr bwMode="auto">
          <a:xfrm>
            <a:off x="6553200" y="6248400"/>
            <a:ext cx="23050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r>
              <a:rPr lang="en-US" sz="1400"/>
              <a:t>Slide </a:t>
            </a:r>
            <a:fld id="{161713ED-75ED-4C4E-882D-1797F53D28B7}" type="slidenum">
              <a:rPr lang="ru-RU" sz="1400"/>
              <a:pPr algn="r" eaLnBrk="1" hangingPunct="1"/>
              <a:t>10</a:t>
            </a:fld>
            <a:endParaRPr lang="ru-RU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5119688" cy="533400"/>
          </a:xfrm>
        </p:spPr>
        <p:txBody>
          <a:bodyPr/>
          <a:lstStyle/>
          <a:p>
            <a:r>
              <a:rPr lang="ru-RU" smtClean="0"/>
              <a:t>Цифровой фотомонтаж</a:t>
            </a: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8838" y="914400"/>
            <a:ext cx="6837362" cy="533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>
          <a:xfrm>
            <a:off x="674688" y="228600"/>
            <a:ext cx="6945312" cy="685800"/>
          </a:xfrm>
        </p:spPr>
        <p:txBody>
          <a:bodyPr/>
          <a:lstStyle/>
          <a:p>
            <a:r>
              <a:rPr lang="ru-RU" smtClean="0"/>
              <a:t>Часть 2: Анализ видео</a:t>
            </a:r>
          </a:p>
        </p:txBody>
      </p:sp>
      <p:sp>
        <p:nvSpPr>
          <p:cNvPr id="103427" name="Content Placeholder 2"/>
          <p:cNvSpPr>
            <a:spLocks noGrp="1"/>
          </p:cNvSpPr>
          <p:nvPr>
            <p:ph idx="1"/>
          </p:nvPr>
        </p:nvSpPr>
        <p:spPr>
          <a:xfrm>
            <a:off x="285750" y="1214438"/>
            <a:ext cx="8572500" cy="488315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0342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3429000"/>
            <a:ext cx="7000875" cy="2749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429" name="Picture 6" descr="mouse_mas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1700" y="1047750"/>
            <a:ext cx="2574925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0" name="Picture 7" descr="mouse_back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5638" y="1047750"/>
            <a:ext cx="25717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>
          <a:xfrm>
            <a:off x="533400" y="-76200"/>
            <a:ext cx="6705600" cy="1143000"/>
          </a:xfrm>
        </p:spPr>
        <p:txBody>
          <a:bodyPr/>
          <a:lstStyle/>
          <a:p>
            <a:r>
              <a:rPr lang="ru-RU" smtClean="0"/>
              <a:t>Часть 2:  Изображения человека</a:t>
            </a:r>
          </a:p>
        </p:txBody>
      </p:sp>
      <p:sp>
        <p:nvSpPr>
          <p:cNvPr id="104451" name="Content Placeholder 2"/>
          <p:cNvSpPr>
            <a:spLocks noGrp="1"/>
          </p:cNvSpPr>
          <p:nvPr>
            <p:ph idx="1"/>
          </p:nvPr>
        </p:nvSpPr>
        <p:spPr>
          <a:xfrm>
            <a:off x="285750" y="1214438"/>
            <a:ext cx="8572500" cy="488315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04452" name="Picture 4" descr="TRNFAC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143000"/>
            <a:ext cx="1868488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5" descr="TRNFAC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143000"/>
            <a:ext cx="18859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8" y="1214438"/>
            <a:ext cx="464185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Picture 2"/>
          <p:cNvPicPr>
            <a:picLocks noChangeAspect="1" noChangeArrowheads="1"/>
          </p:cNvPicPr>
          <p:nvPr/>
        </p:nvPicPr>
        <p:blipFill>
          <a:blip r:embed="rId5"/>
          <a:srcRect b="49751"/>
          <a:stretch>
            <a:fillRect/>
          </a:stretch>
        </p:blipFill>
        <p:spPr bwMode="auto">
          <a:xfrm>
            <a:off x="6000750" y="3357563"/>
            <a:ext cx="2928938" cy="2765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4456" name="Rectangle 6"/>
          <p:cNvSpPr>
            <a:spLocks noChangeArrowheads="1"/>
          </p:cNvSpPr>
          <p:nvPr/>
        </p:nvSpPr>
        <p:spPr bwMode="auto">
          <a:xfrm>
            <a:off x="928688" y="4000500"/>
            <a:ext cx="4114800" cy="1905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104457" name="Picture 7"/>
          <p:cNvPicPr>
            <a:picLocks noChangeAspect="1" noChangeArrowheads="1"/>
          </p:cNvPicPr>
          <p:nvPr/>
        </p:nvPicPr>
        <p:blipFill>
          <a:blip r:embed="rId6"/>
          <a:srcRect l="1059" t="49991" r="3391" b="587"/>
          <a:stretch>
            <a:fillRect/>
          </a:stretch>
        </p:blipFill>
        <p:spPr bwMode="auto">
          <a:xfrm>
            <a:off x="3214688" y="4071938"/>
            <a:ext cx="2514600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8" name="Text Box 23"/>
          <p:cNvSpPr txBox="1">
            <a:spLocks noChangeArrowheads="1"/>
          </p:cNvSpPr>
          <p:nvPr/>
        </p:nvSpPr>
        <p:spPr bwMode="auto">
          <a:xfrm>
            <a:off x="1919288" y="5919788"/>
            <a:ext cx="206375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Articulated models</a:t>
            </a:r>
          </a:p>
        </p:txBody>
      </p:sp>
      <p:grpSp>
        <p:nvGrpSpPr>
          <p:cNvPr id="104459" name="Group 38"/>
          <p:cNvGrpSpPr>
            <a:grpSpLocks/>
          </p:cNvGrpSpPr>
          <p:nvPr/>
        </p:nvGrpSpPr>
        <p:grpSpPr bwMode="auto">
          <a:xfrm>
            <a:off x="428625" y="4071938"/>
            <a:ext cx="2209800" cy="2287587"/>
            <a:chOff x="3600" y="2822"/>
            <a:chExt cx="1392" cy="1441"/>
          </a:xfrm>
        </p:grpSpPr>
        <p:sp>
          <p:nvSpPr>
            <p:cNvPr id="104460" name="Text Box 25"/>
            <p:cNvSpPr txBox="1">
              <a:spLocks noChangeArrowheads="1"/>
            </p:cNvSpPr>
            <p:nvPr/>
          </p:nvSpPr>
          <p:spPr bwMode="auto">
            <a:xfrm>
              <a:off x="3600" y="4032"/>
              <a:ext cx="1372" cy="2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Motion and tracking</a:t>
              </a:r>
            </a:p>
          </p:txBody>
        </p:sp>
        <p:pic>
          <p:nvPicPr>
            <p:cNvPr id="104461" name="Picture 3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600" y="2822"/>
              <a:ext cx="1392" cy="121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315200" cy="1143000"/>
          </a:xfrm>
        </p:spPr>
        <p:txBody>
          <a:bodyPr/>
          <a:lstStyle/>
          <a:p>
            <a:r>
              <a:rPr lang="ru-RU" smtClean="0"/>
              <a:t>Часть 2: Трехмерная реконструкция</a:t>
            </a:r>
          </a:p>
        </p:txBody>
      </p:sp>
      <p:sp>
        <p:nvSpPr>
          <p:cNvPr id="105475" name="Content Placeholder 2"/>
          <p:cNvSpPr>
            <a:spLocks noGrp="1"/>
          </p:cNvSpPr>
          <p:nvPr>
            <p:ph idx="1"/>
          </p:nvPr>
        </p:nvSpPr>
        <p:spPr>
          <a:xfrm>
            <a:off x="285750" y="1214438"/>
            <a:ext cx="8572500" cy="488315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0547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75" y="1143000"/>
            <a:ext cx="30003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75" y="3533775"/>
            <a:ext cx="30480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8" name="Picture 8" descr="fig5"/>
          <p:cNvPicPr>
            <a:picLocks noChangeAspect="1" noChangeArrowheads="1"/>
          </p:cNvPicPr>
          <p:nvPr/>
        </p:nvPicPr>
        <p:blipFill>
          <a:blip r:embed="rId4"/>
          <a:srcRect r="45274"/>
          <a:stretch>
            <a:fillRect/>
          </a:stretch>
        </p:blipFill>
        <p:spPr bwMode="auto">
          <a:xfrm>
            <a:off x="714375" y="1143000"/>
            <a:ext cx="4081463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9" name="Picture 4" descr="fig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5338" y="3500438"/>
            <a:ext cx="3990975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4"/>
          <p:cNvSpPr txBox="1">
            <a:spLocks noChangeArrowheads="1"/>
          </p:cNvSpPr>
          <p:nvPr/>
        </p:nvSpPr>
        <p:spPr bwMode="auto">
          <a:xfrm>
            <a:off x="3000375" y="6429375"/>
            <a:ext cx="4194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Slide credit: Fei-Fei, Fergus &amp; Torralba </a:t>
            </a:r>
          </a:p>
        </p:txBody>
      </p:sp>
      <p:pic>
        <p:nvPicPr>
          <p:cNvPr id="15363" name="Picture 2" descr="031111_034757+8_beijing_e03112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lum bright="-6000" contrast="18000"/>
          </a:blip>
          <a:srcRect l="7777" t="1466" r="16173"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609600" y="120650"/>
            <a:ext cx="6775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/>
              <a:t>Поиск и локализация объектов</a:t>
            </a:r>
            <a:endParaRPr lang="en-US" sz="3600"/>
          </a:p>
        </p:txBody>
      </p:sp>
      <p:sp>
        <p:nvSpPr>
          <p:cNvPr id="153606" name="Text Box 5"/>
          <p:cNvSpPr txBox="1">
            <a:spLocks noChangeArrowheads="1"/>
          </p:cNvSpPr>
          <p:nvPr/>
        </p:nvSpPr>
        <p:spPr bwMode="auto">
          <a:xfrm>
            <a:off x="3581400" y="1828800"/>
            <a:ext cx="1828800" cy="4619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Здание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53607" name="Text Box 6"/>
          <p:cNvSpPr txBox="1">
            <a:spLocks noChangeArrowheads="1"/>
          </p:cNvSpPr>
          <p:nvPr/>
        </p:nvSpPr>
        <p:spPr bwMode="auto">
          <a:xfrm>
            <a:off x="0" y="2895600"/>
            <a:ext cx="1143000" cy="4619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Флаг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5368" name="Slide Number Placeholder 15"/>
          <p:cNvSpPr txBox="1">
            <a:spLocks noGrp="1"/>
          </p:cNvSpPr>
          <p:nvPr/>
        </p:nvSpPr>
        <p:spPr bwMode="auto">
          <a:xfrm>
            <a:off x="6553200" y="6248400"/>
            <a:ext cx="23050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r>
              <a:rPr lang="en-US" sz="1400"/>
              <a:t>Slide </a:t>
            </a:r>
            <a:fld id="{42B024CA-959F-4A3D-96A0-16C121EE7F32}" type="slidenum">
              <a:rPr lang="ru-RU" sz="1400"/>
              <a:pPr algn="r" eaLnBrk="1" hangingPunct="1"/>
              <a:t>11</a:t>
            </a:fld>
            <a:endParaRPr lang="ru-RU" sz="1400"/>
          </a:p>
        </p:txBody>
      </p:sp>
      <p:sp>
        <p:nvSpPr>
          <p:cNvPr id="153617" name="Rectangle 17"/>
          <p:cNvSpPr>
            <a:spLocks noChangeArrowheads="1"/>
          </p:cNvSpPr>
          <p:nvPr/>
        </p:nvSpPr>
        <p:spPr bwMode="auto">
          <a:xfrm>
            <a:off x="3276600" y="4419600"/>
            <a:ext cx="762000" cy="9906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18" name="Rectangle 18"/>
          <p:cNvSpPr>
            <a:spLocks noChangeArrowheads="1"/>
          </p:cNvSpPr>
          <p:nvPr/>
        </p:nvSpPr>
        <p:spPr bwMode="auto">
          <a:xfrm>
            <a:off x="0" y="5562600"/>
            <a:ext cx="3810000" cy="12954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10" name="Text Box 9"/>
          <p:cNvSpPr txBox="1">
            <a:spLocks noChangeArrowheads="1"/>
          </p:cNvSpPr>
          <p:nvPr/>
        </p:nvSpPr>
        <p:spPr bwMode="auto">
          <a:xfrm>
            <a:off x="1295400" y="5181600"/>
            <a:ext cx="1371600" cy="4619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Автобус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53619" name="Rectangle 19"/>
          <p:cNvSpPr>
            <a:spLocks noChangeArrowheads="1"/>
          </p:cNvSpPr>
          <p:nvPr/>
        </p:nvSpPr>
        <p:spPr bwMode="auto">
          <a:xfrm>
            <a:off x="6858000" y="5562600"/>
            <a:ext cx="2286000" cy="1066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20" name="Rectangle 20"/>
          <p:cNvSpPr>
            <a:spLocks noChangeArrowheads="1"/>
          </p:cNvSpPr>
          <p:nvPr/>
        </p:nvSpPr>
        <p:spPr bwMode="auto">
          <a:xfrm>
            <a:off x="1219200" y="914400"/>
            <a:ext cx="7924800" cy="3429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21" name="Rectangle 21"/>
          <p:cNvSpPr>
            <a:spLocks noChangeArrowheads="1"/>
          </p:cNvSpPr>
          <p:nvPr/>
        </p:nvSpPr>
        <p:spPr bwMode="auto">
          <a:xfrm>
            <a:off x="0" y="4648200"/>
            <a:ext cx="2743200" cy="6096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22" name="Rectangle 22"/>
          <p:cNvSpPr>
            <a:spLocks noChangeArrowheads="1"/>
          </p:cNvSpPr>
          <p:nvPr/>
        </p:nvSpPr>
        <p:spPr bwMode="auto">
          <a:xfrm>
            <a:off x="0" y="3352800"/>
            <a:ext cx="685800" cy="1219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23" name="Rectangle 23"/>
          <p:cNvSpPr>
            <a:spLocks noChangeArrowheads="1"/>
          </p:cNvSpPr>
          <p:nvPr/>
        </p:nvSpPr>
        <p:spPr bwMode="auto">
          <a:xfrm>
            <a:off x="7543800" y="2590800"/>
            <a:ext cx="685800" cy="1219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24" name="Rectangle 24"/>
          <p:cNvSpPr>
            <a:spLocks noChangeArrowheads="1"/>
          </p:cNvSpPr>
          <p:nvPr/>
        </p:nvSpPr>
        <p:spPr bwMode="auto">
          <a:xfrm>
            <a:off x="8305800" y="2743200"/>
            <a:ext cx="685800" cy="9144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12" name="Text Box 11"/>
          <p:cNvSpPr txBox="1">
            <a:spLocks noChangeArrowheads="1"/>
          </p:cNvSpPr>
          <p:nvPr/>
        </p:nvSpPr>
        <p:spPr bwMode="auto">
          <a:xfrm>
            <a:off x="7467600" y="5181600"/>
            <a:ext cx="1371600" cy="4619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Автобус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53613" name="Text Box 12"/>
          <p:cNvSpPr txBox="1">
            <a:spLocks noChangeArrowheads="1"/>
          </p:cNvSpPr>
          <p:nvPr/>
        </p:nvSpPr>
        <p:spPr bwMode="auto">
          <a:xfrm>
            <a:off x="3200400" y="3886200"/>
            <a:ext cx="1143000" cy="4619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Лицо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53609" name="Text Box 8"/>
          <p:cNvSpPr txBox="1">
            <a:spLocks noChangeArrowheads="1"/>
          </p:cNvSpPr>
          <p:nvPr/>
        </p:nvSpPr>
        <p:spPr bwMode="auto">
          <a:xfrm>
            <a:off x="228600" y="4191000"/>
            <a:ext cx="1447800" cy="4619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Текст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53625" name="Rectangle 25"/>
          <p:cNvSpPr>
            <a:spLocks noChangeArrowheads="1"/>
          </p:cNvSpPr>
          <p:nvPr/>
        </p:nvSpPr>
        <p:spPr bwMode="auto">
          <a:xfrm>
            <a:off x="4648200" y="4495800"/>
            <a:ext cx="3657600" cy="6096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6" grpId="0" animBg="1"/>
      <p:bldP spid="153607" grpId="0" animBg="1"/>
      <p:bldP spid="153617" grpId="0" animBg="1"/>
      <p:bldP spid="153618" grpId="0" animBg="1"/>
      <p:bldP spid="153610" grpId="0" animBg="1"/>
      <p:bldP spid="153619" grpId="0" animBg="1"/>
      <p:bldP spid="153620" grpId="0" animBg="1"/>
      <p:bldP spid="153621" grpId="0" animBg="1"/>
      <p:bldP spid="153622" grpId="0" animBg="1"/>
      <p:bldP spid="153623" grpId="0" animBg="1"/>
      <p:bldP spid="153624" grpId="0" animBg="1"/>
      <p:bldP spid="153612" grpId="0" animBg="1"/>
      <p:bldP spid="153613" grpId="0" animBg="1"/>
      <p:bldP spid="153609" grpId="0" animBg="1"/>
      <p:bldP spid="153625" grpId="0" animBg="1"/>
      <p:bldP spid="15362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031111_034757+8_beijing_e03112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lum bright="-6000" contrast="18000"/>
          </a:blip>
          <a:srcRect l="7777" t="1466" r="16173"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630238" y="120650"/>
            <a:ext cx="56181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Семантическая сегментация</a:t>
            </a:r>
            <a:endParaRPr lang="en-US" sz="3200"/>
          </a:p>
        </p:txBody>
      </p:sp>
      <p:sp>
        <p:nvSpPr>
          <p:cNvPr id="16388" name="Date Placeholder 10"/>
          <p:cNvSpPr txBox="1">
            <a:spLocks noGrp="1"/>
          </p:cNvSpPr>
          <p:nvPr/>
        </p:nvSpPr>
        <p:spPr bwMode="auto">
          <a:xfrm>
            <a:off x="28575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fld id="{5B33A06F-3E08-4367-8E26-3530B4287623}" type="datetime1">
              <a:rPr lang="ru-RU" sz="1400"/>
              <a:pPr eaLnBrk="1" hangingPunct="1"/>
              <a:t>29.06.2011</a:t>
            </a:fld>
            <a:endParaRPr lang="ru-RU" sz="1400"/>
          </a:p>
        </p:txBody>
      </p:sp>
      <p:sp>
        <p:nvSpPr>
          <p:cNvPr id="16389" name="Slide Number Placeholder 11"/>
          <p:cNvSpPr txBox="1">
            <a:spLocks noGrp="1"/>
          </p:cNvSpPr>
          <p:nvPr/>
        </p:nvSpPr>
        <p:spPr bwMode="auto">
          <a:xfrm>
            <a:off x="6553200" y="6248400"/>
            <a:ext cx="23050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r>
              <a:rPr lang="en-US" sz="1400"/>
              <a:t>Slide </a:t>
            </a:r>
            <a:fld id="{75855959-D9EA-4213-87C4-C94E2A371BCB}" type="slidenum">
              <a:rPr lang="ru-RU" sz="1400"/>
              <a:pPr algn="r" eaLnBrk="1" hangingPunct="1"/>
              <a:t>12</a:t>
            </a:fld>
            <a:endParaRPr lang="ru-RU" sz="1400"/>
          </a:p>
        </p:txBody>
      </p:sp>
      <p:sp>
        <p:nvSpPr>
          <p:cNvPr id="16390" name="Line 13"/>
          <p:cNvSpPr>
            <a:spLocks noChangeShapeType="1"/>
          </p:cNvSpPr>
          <p:nvPr/>
        </p:nvSpPr>
        <p:spPr bwMode="auto">
          <a:xfrm flipV="1">
            <a:off x="0" y="4267200"/>
            <a:ext cx="1600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6430" name="Freeform 14"/>
          <p:cNvSpPr>
            <a:spLocks/>
          </p:cNvSpPr>
          <p:nvPr/>
        </p:nvSpPr>
        <p:spPr bwMode="auto">
          <a:xfrm>
            <a:off x="0" y="762000"/>
            <a:ext cx="9144000" cy="3733800"/>
          </a:xfrm>
          <a:custGeom>
            <a:avLst/>
            <a:gdLst>
              <a:gd name="T0" fmla="*/ 0 w 5760"/>
              <a:gd name="T1" fmla="*/ 2147483647 h 2352"/>
              <a:gd name="T2" fmla="*/ 2147483647 w 5760"/>
              <a:gd name="T3" fmla="*/ 2147483647 h 2352"/>
              <a:gd name="T4" fmla="*/ 2147483647 w 5760"/>
              <a:gd name="T5" fmla="*/ 2147483647 h 2352"/>
              <a:gd name="T6" fmla="*/ 1572577364 w 5760"/>
              <a:gd name="T7" fmla="*/ 2147483647 h 2352"/>
              <a:gd name="T8" fmla="*/ 2147483647 w 5760"/>
              <a:gd name="T9" fmla="*/ 2147483647 h 2352"/>
              <a:gd name="T10" fmla="*/ 2147483647 w 5760"/>
              <a:gd name="T11" fmla="*/ 2147483647 h 2352"/>
              <a:gd name="T12" fmla="*/ 2147483647 w 5760"/>
              <a:gd name="T13" fmla="*/ 2147483647 h 2352"/>
              <a:gd name="T14" fmla="*/ 2147483647 w 5760"/>
              <a:gd name="T15" fmla="*/ 2147483647 h 2352"/>
              <a:gd name="T16" fmla="*/ 2147483647 w 5760"/>
              <a:gd name="T17" fmla="*/ 2147483647 h 2352"/>
              <a:gd name="T18" fmla="*/ 2147483647 w 5760"/>
              <a:gd name="T19" fmla="*/ 1330642344 h 2352"/>
              <a:gd name="T20" fmla="*/ 2147483647 w 5760"/>
              <a:gd name="T21" fmla="*/ 725804897 h 2352"/>
              <a:gd name="T22" fmla="*/ 2147483647 w 5760"/>
              <a:gd name="T23" fmla="*/ 725804897 h 2352"/>
              <a:gd name="T24" fmla="*/ 2147483647 w 5760"/>
              <a:gd name="T25" fmla="*/ 1088707445 h 2352"/>
              <a:gd name="T26" fmla="*/ 2147483647 w 5760"/>
              <a:gd name="T27" fmla="*/ 362902449 h 2352"/>
              <a:gd name="T28" fmla="*/ 2147483647 w 5760"/>
              <a:gd name="T29" fmla="*/ 0 h 2352"/>
              <a:gd name="T30" fmla="*/ 2147483647 w 5760"/>
              <a:gd name="T31" fmla="*/ 0 h 2352"/>
              <a:gd name="T32" fmla="*/ 2147483647 w 5760"/>
              <a:gd name="T33" fmla="*/ 362902449 h 2352"/>
              <a:gd name="T34" fmla="*/ 2147483647 w 5760"/>
              <a:gd name="T35" fmla="*/ 1814512540 h 2352"/>
              <a:gd name="T36" fmla="*/ 2147483647 w 5760"/>
              <a:gd name="T37" fmla="*/ 0 h 2352"/>
              <a:gd name="T38" fmla="*/ 0 w 5760"/>
              <a:gd name="T39" fmla="*/ 0 h 2352"/>
              <a:gd name="T40" fmla="*/ 0 w 5760"/>
              <a:gd name="T41" fmla="*/ 2147483647 h 235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760"/>
              <a:gd name="T64" fmla="*/ 0 h 2352"/>
              <a:gd name="T65" fmla="*/ 5760 w 5760"/>
              <a:gd name="T66" fmla="*/ 2352 h 235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760" h="2352">
                <a:moveTo>
                  <a:pt x="0" y="2352"/>
                </a:moveTo>
                <a:lnTo>
                  <a:pt x="1008" y="2256"/>
                </a:lnTo>
                <a:lnTo>
                  <a:pt x="960" y="1824"/>
                </a:lnTo>
                <a:lnTo>
                  <a:pt x="624" y="1680"/>
                </a:lnTo>
                <a:lnTo>
                  <a:pt x="1296" y="1440"/>
                </a:lnTo>
                <a:lnTo>
                  <a:pt x="1344" y="1392"/>
                </a:lnTo>
                <a:lnTo>
                  <a:pt x="1008" y="1200"/>
                </a:lnTo>
                <a:lnTo>
                  <a:pt x="1008" y="1104"/>
                </a:lnTo>
                <a:lnTo>
                  <a:pt x="1440" y="1056"/>
                </a:lnTo>
                <a:lnTo>
                  <a:pt x="2064" y="528"/>
                </a:lnTo>
                <a:lnTo>
                  <a:pt x="2064" y="288"/>
                </a:lnTo>
                <a:lnTo>
                  <a:pt x="2256" y="288"/>
                </a:lnTo>
                <a:lnTo>
                  <a:pt x="2256" y="432"/>
                </a:lnTo>
                <a:lnTo>
                  <a:pt x="5136" y="144"/>
                </a:lnTo>
                <a:lnTo>
                  <a:pt x="5136" y="0"/>
                </a:lnTo>
                <a:lnTo>
                  <a:pt x="5280" y="0"/>
                </a:lnTo>
                <a:lnTo>
                  <a:pt x="5280" y="144"/>
                </a:lnTo>
                <a:lnTo>
                  <a:pt x="5760" y="720"/>
                </a:lnTo>
                <a:lnTo>
                  <a:pt x="5760" y="0"/>
                </a:lnTo>
                <a:lnTo>
                  <a:pt x="0" y="0"/>
                </a:lnTo>
                <a:lnTo>
                  <a:pt x="0" y="2352"/>
                </a:lnTo>
                <a:close/>
              </a:path>
            </a:pathLst>
          </a:custGeom>
          <a:solidFill>
            <a:srgbClr val="3366FF"/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6431" name="Freeform 15"/>
          <p:cNvSpPr>
            <a:spLocks/>
          </p:cNvSpPr>
          <p:nvPr/>
        </p:nvSpPr>
        <p:spPr bwMode="auto">
          <a:xfrm>
            <a:off x="76200" y="5410200"/>
            <a:ext cx="4495800" cy="1295400"/>
          </a:xfrm>
          <a:custGeom>
            <a:avLst/>
            <a:gdLst>
              <a:gd name="T0" fmla="*/ 0 w 2832"/>
              <a:gd name="T1" fmla="*/ 241935027 h 816"/>
              <a:gd name="T2" fmla="*/ 0 w 2832"/>
              <a:gd name="T3" fmla="*/ 1935480215 h 816"/>
              <a:gd name="T4" fmla="*/ 2147483647 w 2832"/>
              <a:gd name="T5" fmla="*/ 2056447678 h 816"/>
              <a:gd name="T6" fmla="*/ 2147483647 w 2832"/>
              <a:gd name="T7" fmla="*/ 1814512751 h 816"/>
              <a:gd name="T8" fmla="*/ 2147483647 w 2832"/>
              <a:gd name="T9" fmla="*/ 1693545287 h 816"/>
              <a:gd name="T10" fmla="*/ 2147483647 w 2832"/>
              <a:gd name="T11" fmla="*/ 362902491 h 816"/>
              <a:gd name="T12" fmla="*/ 2147483647 w 2832"/>
              <a:gd name="T13" fmla="*/ 241935027 h 816"/>
              <a:gd name="T14" fmla="*/ 2147483647 w 2832"/>
              <a:gd name="T15" fmla="*/ 0 h 816"/>
              <a:gd name="T16" fmla="*/ 2056447585 w 2832"/>
              <a:gd name="T17" fmla="*/ 0 h 816"/>
              <a:gd name="T18" fmla="*/ 1935480126 w 2832"/>
              <a:gd name="T19" fmla="*/ 241935027 h 816"/>
              <a:gd name="T20" fmla="*/ 0 w 2832"/>
              <a:gd name="T21" fmla="*/ 241935027 h 8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832"/>
              <a:gd name="T34" fmla="*/ 0 h 816"/>
              <a:gd name="T35" fmla="*/ 2832 w 2832"/>
              <a:gd name="T36" fmla="*/ 816 h 81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832" h="816">
                <a:moveTo>
                  <a:pt x="0" y="96"/>
                </a:moveTo>
                <a:lnTo>
                  <a:pt x="0" y="768"/>
                </a:lnTo>
                <a:lnTo>
                  <a:pt x="2640" y="816"/>
                </a:lnTo>
                <a:lnTo>
                  <a:pt x="2640" y="720"/>
                </a:lnTo>
                <a:lnTo>
                  <a:pt x="2832" y="672"/>
                </a:lnTo>
                <a:lnTo>
                  <a:pt x="2784" y="144"/>
                </a:lnTo>
                <a:lnTo>
                  <a:pt x="1872" y="96"/>
                </a:lnTo>
                <a:lnTo>
                  <a:pt x="1776" y="0"/>
                </a:lnTo>
                <a:lnTo>
                  <a:pt x="816" y="0"/>
                </a:lnTo>
                <a:lnTo>
                  <a:pt x="768" y="96"/>
                </a:lnTo>
                <a:lnTo>
                  <a:pt x="0" y="96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6432" name="Freeform 16"/>
          <p:cNvSpPr>
            <a:spLocks/>
          </p:cNvSpPr>
          <p:nvPr/>
        </p:nvSpPr>
        <p:spPr bwMode="auto">
          <a:xfrm>
            <a:off x="5410200" y="5562600"/>
            <a:ext cx="3810000" cy="1219200"/>
          </a:xfrm>
          <a:custGeom>
            <a:avLst/>
            <a:gdLst>
              <a:gd name="T0" fmla="*/ 0 w 2400"/>
              <a:gd name="T1" fmla="*/ 1330642474 h 768"/>
              <a:gd name="T2" fmla="*/ 0 w 2400"/>
              <a:gd name="T3" fmla="*/ 1572577397 h 768"/>
              <a:gd name="T4" fmla="*/ 362902452 w 2400"/>
              <a:gd name="T5" fmla="*/ 1814512717 h 768"/>
              <a:gd name="T6" fmla="*/ 1572577257 w 2400"/>
              <a:gd name="T7" fmla="*/ 1935480178 h 768"/>
              <a:gd name="T8" fmla="*/ 2147483647 w 2400"/>
              <a:gd name="T9" fmla="*/ 1693545255 h 768"/>
              <a:gd name="T10" fmla="*/ 2147483647 w 2400"/>
              <a:gd name="T11" fmla="*/ 1693545255 h 768"/>
              <a:gd name="T12" fmla="*/ 2147483647 w 2400"/>
              <a:gd name="T13" fmla="*/ 0 h 768"/>
              <a:gd name="T14" fmla="*/ 2147483647 w 2400"/>
              <a:gd name="T15" fmla="*/ 120967511 h 768"/>
              <a:gd name="T16" fmla="*/ 2147483647 w 2400"/>
              <a:gd name="T17" fmla="*/ 725804968 h 768"/>
              <a:gd name="T18" fmla="*/ 604837452 w 2400"/>
              <a:gd name="T19" fmla="*/ 846772628 h 768"/>
              <a:gd name="T20" fmla="*/ 0 w 2400"/>
              <a:gd name="T21" fmla="*/ 1330642474 h 7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400"/>
              <a:gd name="T34" fmla="*/ 0 h 768"/>
              <a:gd name="T35" fmla="*/ 2400 w 2400"/>
              <a:gd name="T36" fmla="*/ 768 h 76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400" h="768">
                <a:moveTo>
                  <a:pt x="0" y="528"/>
                </a:moveTo>
                <a:lnTo>
                  <a:pt x="0" y="624"/>
                </a:lnTo>
                <a:lnTo>
                  <a:pt x="144" y="720"/>
                </a:lnTo>
                <a:lnTo>
                  <a:pt x="624" y="768"/>
                </a:lnTo>
                <a:lnTo>
                  <a:pt x="1200" y="672"/>
                </a:lnTo>
                <a:lnTo>
                  <a:pt x="2400" y="672"/>
                </a:lnTo>
                <a:lnTo>
                  <a:pt x="2352" y="0"/>
                </a:lnTo>
                <a:lnTo>
                  <a:pt x="960" y="48"/>
                </a:lnTo>
                <a:lnTo>
                  <a:pt x="912" y="288"/>
                </a:lnTo>
                <a:lnTo>
                  <a:pt x="240" y="336"/>
                </a:lnTo>
                <a:lnTo>
                  <a:pt x="0" y="528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6434" name="Freeform 18"/>
          <p:cNvSpPr>
            <a:spLocks/>
          </p:cNvSpPr>
          <p:nvPr/>
        </p:nvSpPr>
        <p:spPr bwMode="auto">
          <a:xfrm>
            <a:off x="0" y="762000"/>
            <a:ext cx="9144000" cy="5715000"/>
          </a:xfrm>
          <a:custGeom>
            <a:avLst/>
            <a:gdLst>
              <a:gd name="T0" fmla="*/ 2147483647 w 5760"/>
              <a:gd name="T1" fmla="*/ 2147483647 h 3600"/>
              <a:gd name="T2" fmla="*/ 2147483647 w 5760"/>
              <a:gd name="T3" fmla="*/ 2147483647 h 3600"/>
              <a:gd name="T4" fmla="*/ 2147483647 w 5760"/>
              <a:gd name="T5" fmla="*/ 2147483647 h 3600"/>
              <a:gd name="T6" fmla="*/ 2147483647 w 5760"/>
              <a:gd name="T7" fmla="*/ 2147483647 h 3600"/>
              <a:gd name="T8" fmla="*/ 2147483647 w 5760"/>
              <a:gd name="T9" fmla="*/ 2147483647 h 3600"/>
              <a:gd name="T10" fmla="*/ 2147483647 w 5760"/>
              <a:gd name="T11" fmla="*/ 2147483647 h 3600"/>
              <a:gd name="T12" fmla="*/ 2147483647 w 5760"/>
              <a:gd name="T13" fmla="*/ 2147483647 h 3600"/>
              <a:gd name="T14" fmla="*/ 2147483647 w 5760"/>
              <a:gd name="T15" fmla="*/ 1935480269 h 3600"/>
              <a:gd name="T16" fmla="*/ 2147483647 w 5760"/>
              <a:gd name="T17" fmla="*/ 362902501 h 3600"/>
              <a:gd name="T18" fmla="*/ 2147483647 w 5760"/>
              <a:gd name="T19" fmla="*/ 0 h 3600"/>
              <a:gd name="T20" fmla="*/ 2147483647 w 5760"/>
              <a:gd name="T21" fmla="*/ 0 h 3600"/>
              <a:gd name="T22" fmla="*/ 2147483647 w 5760"/>
              <a:gd name="T23" fmla="*/ 362902501 h 3600"/>
              <a:gd name="T24" fmla="*/ 2147483647 w 5760"/>
              <a:gd name="T25" fmla="*/ 1088707602 h 3600"/>
              <a:gd name="T26" fmla="*/ 2147483647 w 5760"/>
              <a:gd name="T27" fmla="*/ 725805002 h 3600"/>
              <a:gd name="T28" fmla="*/ 2147483647 w 5760"/>
              <a:gd name="T29" fmla="*/ 725805002 h 3600"/>
              <a:gd name="T30" fmla="*/ 2147483647 w 5760"/>
              <a:gd name="T31" fmla="*/ 1330642536 h 3600"/>
              <a:gd name="T32" fmla="*/ 2147483647 w 5760"/>
              <a:gd name="T33" fmla="*/ 2147483647 h 3600"/>
              <a:gd name="T34" fmla="*/ 2147483647 w 5760"/>
              <a:gd name="T35" fmla="*/ 2147483647 h 3600"/>
              <a:gd name="T36" fmla="*/ 2147483647 w 5760"/>
              <a:gd name="T37" fmla="*/ 2147483647 h 3600"/>
              <a:gd name="T38" fmla="*/ 2147483647 w 5760"/>
              <a:gd name="T39" fmla="*/ 2147483647 h 3600"/>
              <a:gd name="T40" fmla="*/ 2147483647 w 5760"/>
              <a:gd name="T41" fmla="*/ 2147483647 h 3600"/>
              <a:gd name="T42" fmla="*/ 1693545219 w 5760"/>
              <a:gd name="T43" fmla="*/ 2147483647 h 3600"/>
              <a:gd name="T44" fmla="*/ 2147483647 w 5760"/>
              <a:gd name="T45" fmla="*/ 2147483647 h 3600"/>
              <a:gd name="T46" fmla="*/ 2147483647 w 5760"/>
              <a:gd name="T47" fmla="*/ 2147483647 h 3600"/>
              <a:gd name="T48" fmla="*/ 0 w 5760"/>
              <a:gd name="T49" fmla="*/ 2147483647 h 3600"/>
              <a:gd name="T50" fmla="*/ 0 w 5760"/>
              <a:gd name="T51" fmla="*/ 2147483647 h 3600"/>
              <a:gd name="T52" fmla="*/ 2056447596 w 5760"/>
              <a:gd name="T53" fmla="*/ 2147483647 h 3600"/>
              <a:gd name="T54" fmla="*/ 2147483647 w 5760"/>
              <a:gd name="T55" fmla="*/ 2147483647 h 3600"/>
              <a:gd name="T56" fmla="*/ 2147483647 w 5760"/>
              <a:gd name="T57" fmla="*/ 2147483647 h 3600"/>
              <a:gd name="T58" fmla="*/ 2147483647 w 5760"/>
              <a:gd name="T59" fmla="*/ 2147483647 h 3600"/>
              <a:gd name="T60" fmla="*/ 2147483647 w 5760"/>
              <a:gd name="T61" fmla="*/ 2147483647 h 3600"/>
              <a:gd name="T62" fmla="*/ 2147483647 w 5760"/>
              <a:gd name="T63" fmla="*/ 2147483647 h 360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5760"/>
              <a:gd name="T97" fmla="*/ 0 h 3600"/>
              <a:gd name="T98" fmla="*/ 5760 w 5760"/>
              <a:gd name="T99" fmla="*/ 3600 h 360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5760" h="3600">
                <a:moveTo>
                  <a:pt x="2880" y="3600"/>
                </a:moveTo>
                <a:lnTo>
                  <a:pt x="3360" y="3600"/>
                </a:lnTo>
                <a:lnTo>
                  <a:pt x="3600" y="3360"/>
                </a:lnTo>
                <a:lnTo>
                  <a:pt x="4320" y="3312"/>
                </a:lnTo>
                <a:lnTo>
                  <a:pt x="4368" y="3072"/>
                </a:lnTo>
                <a:lnTo>
                  <a:pt x="5760" y="3024"/>
                </a:lnTo>
                <a:lnTo>
                  <a:pt x="5760" y="2016"/>
                </a:lnTo>
                <a:lnTo>
                  <a:pt x="5760" y="768"/>
                </a:lnTo>
                <a:lnTo>
                  <a:pt x="5280" y="144"/>
                </a:lnTo>
                <a:lnTo>
                  <a:pt x="5280" y="0"/>
                </a:lnTo>
                <a:lnTo>
                  <a:pt x="5136" y="0"/>
                </a:lnTo>
                <a:lnTo>
                  <a:pt x="5184" y="144"/>
                </a:lnTo>
                <a:lnTo>
                  <a:pt x="2256" y="432"/>
                </a:lnTo>
                <a:lnTo>
                  <a:pt x="2256" y="288"/>
                </a:lnTo>
                <a:lnTo>
                  <a:pt x="2064" y="288"/>
                </a:lnTo>
                <a:lnTo>
                  <a:pt x="2064" y="528"/>
                </a:lnTo>
                <a:lnTo>
                  <a:pt x="1440" y="1056"/>
                </a:lnTo>
                <a:lnTo>
                  <a:pt x="1008" y="1104"/>
                </a:lnTo>
                <a:lnTo>
                  <a:pt x="1008" y="1200"/>
                </a:lnTo>
                <a:lnTo>
                  <a:pt x="1344" y="1392"/>
                </a:lnTo>
                <a:lnTo>
                  <a:pt x="1296" y="1440"/>
                </a:lnTo>
                <a:lnTo>
                  <a:pt x="672" y="1680"/>
                </a:lnTo>
                <a:lnTo>
                  <a:pt x="960" y="1824"/>
                </a:lnTo>
                <a:lnTo>
                  <a:pt x="1008" y="2256"/>
                </a:lnTo>
                <a:lnTo>
                  <a:pt x="0" y="2352"/>
                </a:lnTo>
                <a:lnTo>
                  <a:pt x="0" y="3024"/>
                </a:lnTo>
                <a:lnTo>
                  <a:pt x="816" y="3024"/>
                </a:lnTo>
                <a:lnTo>
                  <a:pt x="864" y="2928"/>
                </a:lnTo>
                <a:lnTo>
                  <a:pt x="1872" y="2928"/>
                </a:lnTo>
                <a:lnTo>
                  <a:pt x="1920" y="3024"/>
                </a:lnTo>
                <a:lnTo>
                  <a:pt x="2832" y="3072"/>
                </a:lnTo>
                <a:lnTo>
                  <a:pt x="2880" y="3600"/>
                </a:lnTo>
                <a:close/>
              </a:path>
            </a:pathLst>
          </a:cu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57200" y="1447800"/>
            <a:ext cx="1143000" cy="4619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Небо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143000" y="6015038"/>
            <a:ext cx="2209800" cy="461962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Автомобиль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781800" y="6019800"/>
            <a:ext cx="2209800" cy="4619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Автомобиль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191000" y="3733800"/>
            <a:ext cx="2209800" cy="4619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Строения</a:t>
            </a:r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430" grpId="0" animBg="1"/>
      <p:bldP spid="316431" grpId="0" animBg="1"/>
      <p:bldP spid="316432" grpId="0" animBg="1"/>
      <p:bldP spid="316434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031111_034757+8_beijing_e03112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lum bright="-6000" contrast="18000"/>
          </a:blip>
          <a:srcRect l="7777" t="1466" r="16173"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85800" y="120650"/>
            <a:ext cx="5378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Качественная информация</a:t>
            </a:r>
            <a:endParaRPr lang="en-US" sz="3200"/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4343400" y="1600200"/>
            <a:ext cx="1828800" cy="4619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наклонная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7413" name="Text Box 9"/>
          <p:cNvSpPr txBox="1">
            <a:spLocks noChangeArrowheads="1"/>
          </p:cNvSpPr>
          <p:nvPr/>
        </p:nvSpPr>
        <p:spPr bwMode="auto">
          <a:xfrm>
            <a:off x="457200" y="5638800"/>
            <a:ext cx="2667000" cy="8302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Жесткий, движется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3657600" y="6248400"/>
            <a:ext cx="2514600" cy="4619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горизонтальный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7415" name="Text Box 12"/>
          <p:cNvSpPr txBox="1">
            <a:spLocks noChangeArrowheads="1"/>
          </p:cNvSpPr>
          <p:nvPr/>
        </p:nvSpPr>
        <p:spPr bwMode="auto">
          <a:xfrm>
            <a:off x="2743200" y="4800600"/>
            <a:ext cx="1828800" cy="4619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Мао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7416" name="Text Box 14"/>
          <p:cNvSpPr txBox="1">
            <a:spLocks noChangeArrowheads="1"/>
          </p:cNvSpPr>
          <p:nvPr/>
        </p:nvSpPr>
        <p:spPr bwMode="auto">
          <a:xfrm>
            <a:off x="5791200" y="6553200"/>
            <a:ext cx="3263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slide credit: Fei-Fei, Fergus &amp; Torralba </a:t>
            </a:r>
          </a:p>
        </p:txBody>
      </p:sp>
      <p:sp>
        <p:nvSpPr>
          <p:cNvPr id="17417" name="Text Box 15"/>
          <p:cNvSpPr txBox="1">
            <a:spLocks noChangeArrowheads="1"/>
          </p:cNvSpPr>
          <p:nvPr/>
        </p:nvSpPr>
        <p:spPr bwMode="auto">
          <a:xfrm>
            <a:off x="6477000" y="5638800"/>
            <a:ext cx="2667000" cy="8302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Жесткий, движется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7418" name="Text Box 16"/>
          <p:cNvSpPr txBox="1">
            <a:spLocks noChangeArrowheads="1"/>
          </p:cNvSpPr>
          <p:nvPr/>
        </p:nvSpPr>
        <p:spPr bwMode="auto">
          <a:xfrm>
            <a:off x="6019800" y="3276600"/>
            <a:ext cx="3124200" cy="8302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Нежесткий, движется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7420" name="Slide Number Placeholder 11"/>
          <p:cNvSpPr txBox="1">
            <a:spLocks noGrp="1"/>
          </p:cNvSpPr>
          <p:nvPr/>
        </p:nvSpPr>
        <p:spPr bwMode="auto">
          <a:xfrm>
            <a:off x="6553200" y="6248400"/>
            <a:ext cx="23050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r>
              <a:rPr lang="en-US" sz="1400"/>
              <a:t>Slide </a:t>
            </a:r>
            <a:fld id="{1A9741F8-79B2-476B-BBB7-6446AEEB89EB}" type="slidenum">
              <a:rPr lang="ru-RU" sz="1400"/>
              <a:pPr algn="r" eaLnBrk="1" hangingPunct="1"/>
              <a:t>13</a:t>
            </a:fld>
            <a:endParaRPr lang="ru-RU" sz="1400"/>
          </a:p>
        </p:txBody>
      </p:sp>
      <p:sp>
        <p:nvSpPr>
          <p:cNvPr id="17421" name="Text Box 16"/>
          <p:cNvSpPr txBox="1">
            <a:spLocks noChangeArrowheads="1"/>
          </p:cNvSpPr>
          <p:nvPr/>
        </p:nvSpPr>
        <p:spPr bwMode="auto">
          <a:xfrm>
            <a:off x="381000" y="1219200"/>
            <a:ext cx="1524000" cy="46196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Голубое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7422" name="Text Box 16"/>
          <p:cNvSpPr txBox="1">
            <a:spLocks noChangeArrowheads="1"/>
          </p:cNvSpPr>
          <p:nvPr/>
        </p:nvSpPr>
        <p:spPr bwMode="auto">
          <a:xfrm>
            <a:off x="152400" y="2133600"/>
            <a:ext cx="1524000" cy="1200150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</a:rPr>
              <a:t>Ветер справа налево</a:t>
            </a:r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76200"/>
            <a:ext cx="7416800" cy="1143000"/>
          </a:xfrm>
        </p:spPr>
        <p:txBody>
          <a:bodyPr/>
          <a:lstStyle/>
          <a:p>
            <a:r>
              <a:rPr lang="ru-RU" smtClean="0"/>
              <a:t>Метрическая информация</a:t>
            </a:r>
            <a:endParaRPr lang="en-US" smtClean="0"/>
          </a:p>
        </p:txBody>
      </p:sp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981200"/>
            <a:ext cx="2286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9825" y="1981200"/>
            <a:ext cx="2314575" cy="1905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8437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4343400"/>
            <a:ext cx="1466850" cy="1905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843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9400" y="1981200"/>
            <a:ext cx="291623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14"/>
          <p:cNvPicPr>
            <a:picLocks noChangeAspect="1" noChangeArrowheads="1"/>
          </p:cNvPicPr>
          <p:nvPr/>
        </p:nvPicPr>
        <p:blipFill>
          <a:blip r:embed="rId7"/>
          <a:srcRect b="49139"/>
          <a:stretch>
            <a:fillRect/>
          </a:stretch>
        </p:blipFill>
        <p:spPr bwMode="auto">
          <a:xfrm>
            <a:off x="304800" y="4370388"/>
            <a:ext cx="2286000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Text Box 17"/>
          <p:cNvSpPr txBox="1">
            <a:spLocks noChangeArrowheads="1"/>
          </p:cNvSpPr>
          <p:nvPr/>
        </p:nvSpPr>
        <p:spPr bwMode="auto">
          <a:xfrm>
            <a:off x="438150" y="1066800"/>
            <a:ext cx="1924050" cy="7080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/>
              <a:t>Стерео </a:t>
            </a:r>
          </a:p>
          <a:p>
            <a:pPr algn="ctr"/>
            <a:r>
              <a:rPr lang="ru-RU" sz="2000"/>
              <a:t>реконструкция</a:t>
            </a:r>
            <a:endParaRPr lang="en-US" sz="2000"/>
          </a:p>
        </p:txBody>
      </p:sp>
      <p:sp>
        <p:nvSpPr>
          <p:cNvPr id="18441" name="Text Box 18"/>
          <p:cNvSpPr txBox="1">
            <a:spLocks noChangeArrowheads="1"/>
          </p:cNvSpPr>
          <p:nvPr/>
        </p:nvSpPr>
        <p:spPr bwMode="auto">
          <a:xfrm>
            <a:off x="2819400" y="1066800"/>
            <a:ext cx="2895600" cy="7080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/>
              <a:t>Структура из движения</a:t>
            </a:r>
            <a:endParaRPr lang="en-US" sz="2000"/>
          </a:p>
        </p:txBody>
      </p:sp>
      <p:sp>
        <p:nvSpPr>
          <p:cNvPr id="18442" name="AutoShape 20"/>
          <p:cNvSpPr>
            <a:spLocks noChangeArrowheads="1"/>
          </p:cNvSpPr>
          <p:nvPr/>
        </p:nvSpPr>
        <p:spPr bwMode="auto">
          <a:xfrm>
            <a:off x="7239000" y="3962400"/>
            <a:ext cx="4572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43" name="Text Box 21"/>
          <p:cNvSpPr txBox="1">
            <a:spLocks noChangeArrowheads="1"/>
          </p:cNvSpPr>
          <p:nvPr/>
        </p:nvSpPr>
        <p:spPr bwMode="auto">
          <a:xfrm>
            <a:off x="749300" y="3897313"/>
            <a:ext cx="1427163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NASA Mars Rover</a:t>
            </a:r>
          </a:p>
        </p:txBody>
      </p:sp>
      <p:sp>
        <p:nvSpPr>
          <p:cNvPr id="18444" name="Text Box 22"/>
          <p:cNvSpPr txBox="1">
            <a:spLocks noChangeArrowheads="1"/>
          </p:cNvSpPr>
          <p:nvPr/>
        </p:nvSpPr>
        <p:spPr bwMode="auto">
          <a:xfrm>
            <a:off x="2114550" y="6107113"/>
            <a:ext cx="1173163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Pollefeys et al.</a:t>
            </a:r>
          </a:p>
        </p:txBody>
      </p:sp>
      <p:sp>
        <p:nvSpPr>
          <p:cNvPr id="18445" name="Text Box 24"/>
          <p:cNvSpPr txBox="1">
            <a:spLocks noChangeArrowheads="1"/>
          </p:cNvSpPr>
          <p:nvPr/>
        </p:nvSpPr>
        <p:spPr bwMode="auto">
          <a:xfrm>
            <a:off x="5943600" y="914400"/>
            <a:ext cx="3200400" cy="1016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/>
              <a:t>Моделирование по пользовательским снимкам</a:t>
            </a:r>
            <a:endParaRPr lang="en-US" sz="2000"/>
          </a:p>
        </p:txBody>
      </p:sp>
      <p:sp>
        <p:nvSpPr>
          <p:cNvPr id="18446" name="Text Box 25"/>
          <p:cNvSpPr txBox="1">
            <a:spLocks noChangeArrowheads="1"/>
          </p:cNvSpPr>
          <p:nvPr/>
        </p:nvSpPr>
        <p:spPr bwMode="auto">
          <a:xfrm>
            <a:off x="6902450" y="6092825"/>
            <a:ext cx="1122363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Goesele et al.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7315200" y="6581001"/>
            <a:ext cx="18630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200" b="0" dirty="0" smtClean="0">
                <a:latin typeface="Arial" charset="0"/>
              </a:rPr>
              <a:t>Slide: Svetlana </a:t>
            </a:r>
            <a:r>
              <a:rPr lang="en-US" sz="1200" b="0" dirty="0" err="1" smtClean="0">
                <a:latin typeface="Arial" charset="0"/>
              </a:rPr>
              <a:t>Lazebnik</a:t>
            </a:r>
            <a:endParaRPr lang="en-US" sz="1200" b="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84200" y="0"/>
            <a:ext cx="7416800" cy="1143000"/>
          </a:xfrm>
        </p:spPr>
        <p:txBody>
          <a:bodyPr/>
          <a:lstStyle/>
          <a:p>
            <a:pPr eaLnBrk="1" hangingPunct="1"/>
            <a:r>
              <a:rPr lang="ru-RU" smtClean="0"/>
              <a:t>Смежные дисциплины</a:t>
            </a: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4038600" y="6172200"/>
            <a:ext cx="1325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/>
              <a:t>Википедия</a:t>
            </a:r>
          </a:p>
        </p:txBody>
      </p:sp>
      <p:pic>
        <p:nvPicPr>
          <p:cNvPr id="19460" name="Picture 6" descr="CVoverview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1412875"/>
            <a:ext cx="6265863" cy="4695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60400" y="228600"/>
            <a:ext cx="7416800" cy="609600"/>
          </a:xfrm>
        </p:spPr>
        <p:txBody>
          <a:bodyPr/>
          <a:lstStyle/>
          <a:p>
            <a:pPr eaLnBrk="1" hangingPunct="1"/>
            <a:r>
              <a:rPr lang="ru-RU" smtClean="0"/>
              <a:t>Зрение… принятые названия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1084263"/>
            <a:ext cx="8572500" cy="52403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mtClean="0"/>
              <a:t>Обработка изображений (</a:t>
            </a:r>
            <a:r>
              <a:rPr lang="en-US" smtClean="0"/>
              <a:t>Image processing)</a:t>
            </a:r>
          </a:p>
          <a:p>
            <a:pPr lvl="1" eaLnBrk="1" hangingPunct="1">
              <a:lnSpc>
                <a:spcPct val="80000"/>
              </a:lnSpc>
            </a:pPr>
            <a:r>
              <a:rPr lang="ru-RU" smtClean="0"/>
              <a:t>На входе и выходе изображение</a:t>
            </a:r>
            <a:endParaRPr lang="en-US" smtClean="0"/>
          </a:p>
          <a:p>
            <a:pPr eaLnBrk="1" hangingPunct="1">
              <a:lnSpc>
                <a:spcPct val="80000"/>
              </a:lnSpc>
            </a:pPr>
            <a:r>
              <a:rPr lang="ru-RU" smtClean="0"/>
              <a:t>Анализ изображений</a:t>
            </a:r>
            <a:r>
              <a:rPr lang="en-US" smtClean="0"/>
              <a:t> (Image analysis)</a:t>
            </a:r>
            <a:endParaRPr lang="ru-RU" smtClean="0"/>
          </a:p>
          <a:p>
            <a:pPr lvl="1" eaLnBrk="1" hangingPunct="1">
              <a:lnSpc>
                <a:spcPct val="80000"/>
              </a:lnSpc>
            </a:pPr>
            <a:r>
              <a:rPr lang="ru-RU" smtClean="0"/>
              <a:t>Фокусируется на работе с </a:t>
            </a:r>
            <a:r>
              <a:rPr lang="en-US" smtClean="0"/>
              <a:t>2D </a:t>
            </a:r>
            <a:r>
              <a:rPr lang="ru-RU" smtClean="0"/>
              <a:t>изображениями</a:t>
            </a:r>
          </a:p>
          <a:p>
            <a:pPr eaLnBrk="1" hangingPunct="1">
              <a:lnSpc>
                <a:spcPct val="80000"/>
              </a:lnSpc>
            </a:pPr>
            <a:r>
              <a:rPr lang="ru-RU" smtClean="0"/>
              <a:t>Распознавание образов</a:t>
            </a:r>
            <a:r>
              <a:rPr lang="en-US" smtClean="0"/>
              <a:t> (Pattern recognition)</a:t>
            </a:r>
            <a:endParaRPr lang="ru-RU" smtClean="0"/>
          </a:p>
          <a:p>
            <a:pPr lvl="1" eaLnBrk="1" hangingPunct="1">
              <a:lnSpc>
                <a:spcPct val="80000"/>
              </a:lnSpc>
            </a:pPr>
            <a:r>
              <a:rPr lang="ru-RU" smtClean="0"/>
              <a:t>Распознавание, обучение на абстрактных числовых величинах, полученных в том числе и из изображений</a:t>
            </a:r>
          </a:p>
          <a:p>
            <a:pPr eaLnBrk="1" hangingPunct="1">
              <a:lnSpc>
                <a:spcPct val="80000"/>
              </a:lnSpc>
            </a:pPr>
            <a:r>
              <a:rPr lang="ru-RU" smtClean="0"/>
              <a:t>Компьютерное зрение (С</a:t>
            </a:r>
            <a:r>
              <a:rPr lang="en-US" smtClean="0"/>
              <a:t>omputer vision)</a:t>
            </a:r>
            <a:endParaRPr lang="ru-RU" smtClean="0"/>
          </a:p>
          <a:p>
            <a:pPr lvl="1" eaLnBrk="1" hangingPunct="1">
              <a:lnSpc>
                <a:spcPct val="80000"/>
              </a:lnSpc>
            </a:pPr>
            <a:r>
              <a:rPr lang="ru-RU" smtClean="0"/>
              <a:t>Изначально воостановление 3д структуры по 2д изображениям, сейчас шире, как принятие решений о физических объектах, основываясь на их изображениях</a:t>
            </a:r>
          </a:p>
          <a:p>
            <a:pPr eaLnBrk="1" hangingPunct="1">
              <a:lnSpc>
                <a:spcPct val="80000"/>
              </a:lnSpc>
            </a:pPr>
            <a:r>
              <a:rPr lang="ru-RU" smtClean="0"/>
              <a:t>Фотограмметрия (</a:t>
            </a:r>
            <a:r>
              <a:rPr lang="en-US" smtClean="0"/>
              <a:t>Photogrammetry) </a:t>
            </a:r>
          </a:p>
          <a:p>
            <a:pPr lvl="1" eaLnBrk="1" hangingPunct="1">
              <a:lnSpc>
                <a:spcPct val="80000"/>
              </a:lnSpc>
            </a:pPr>
            <a:r>
              <a:rPr lang="ru-RU" smtClean="0"/>
              <a:t>Исторически измерение расстояний между объектами по </a:t>
            </a:r>
            <a:r>
              <a:rPr lang="en-US" smtClean="0"/>
              <a:t>2D</a:t>
            </a:r>
            <a:r>
              <a:rPr lang="ru-RU" smtClean="0"/>
              <a:t> изображениям</a:t>
            </a:r>
          </a:p>
          <a:p>
            <a:pPr eaLnBrk="1" hangingPunct="1">
              <a:lnSpc>
                <a:spcPct val="80000"/>
              </a:lnSpc>
            </a:pPr>
            <a:r>
              <a:rPr lang="ru-RU" smtClean="0"/>
              <a:t>Машинное зрение</a:t>
            </a:r>
            <a:r>
              <a:rPr lang="en-US" smtClean="0"/>
              <a:t> (</a:t>
            </a:r>
            <a:r>
              <a:rPr lang="ru-RU" smtClean="0"/>
              <a:t>М</a:t>
            </a:r>
            <a:r>
              <a:rPr lang="en-US" smtClean="0"/>
              <a:t>achine vision)</a:t>
            </a:r>
            <a:endParaRPr lang="ru-RU" smtClean="0"/>
          </a:p>
          <a:p>
            <a:pPr lvl="1" eaLnBrk="1" hangingPunct="1">
              <a:lnSpc>
                <a:spcPct val="80000"/>
              </a:lnSpc>
            </a:pPr>
            <a:r>
              <a:rPr lang="ru-RU" smtClean="0"/>
              <a:t>Обычно понимается как решение промышленных, производственных задач (сложилось исторически)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584200" y="304800"/>
            <a:ext cx="7416800" cy="533400"/>
          </a:xfrm>
        </p:spPr>
        <p:txBody>
          <a:bodyPr/>
          <a:lstStyle/>
          <a:p>
            <a:pPr eaLnBrk="1" hangingPunct="1"/>
            <a:r>
              <a:rPr lang="ru-RU" smtClean="0"/>
              <a:t>Зачем?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285750" y="990600"/>
            <a:ext cx="8572500" cy="4883150"/>
          </a:xfrm>
        </p:spPr>
        <p:txBody>
          <a:bodyPr/>
          <a:lstStyle/>
          <a:p>
            <a:pPr eaLnBrk="1" hangingPunct="1"/>
            <a:r>
              <a:rPr lang="ru-RU" sz="2800" smtClean="0"/>
              <a:t>Полезно – много практических применений</a:t>
            </a:r>
          </a:p>
          <a:p>
            <a:pPr eaLnBrk="1" hangingPunct="1"/>
            <a:r>
              <a:rPr lang="ru-RU" sz="2800" smtClean="0"/>
              <a:t>Интересно – наглядное применение массы математических методов</a:t>
            </a:r>
          </a:p>
          <a:p>
            <a:pPr eaLnBrk="1" hangingPunct="1"/>
            <a:r>
              <a:rPr lang="ru-RU" sz="2800" smtClean="0"/>
              <a:t>Сложно</a:t>
            </a:r>
          </a:p>
          <a:p>
            <a:pPr lvl="1" eaLnBrk="1" hangingPunct="1"/>
            <a:r>
              <a:rPr lang="ru-RU" sz="2400" smtClean="0"/>
              <a:t>25+% мозга человека отвечает за зрение</a:t>
            </a:r>
          </a:p>
          <a:p>
            <a:pPr lvl="1" eaLnBrk="1" hangingPunct="1"/>
            <a:r>
              <a:rPr lang="ru-RU" sz="2400" smtClean="0"/>
              <a:t>«ИИ-полная» задача – решение задачи зрения на уровне человека равносильно решению задачи искусственного интеллекта </a:t>
            </a:r>
          </a:p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84200" y="-76200"/>
            <a:ext cx="7416800" cy="1143000"/>
          </a:xfrm>
        </p:spPr>
        <p:txBody>
          <a:bodyPr/>
          <a:lstStyle/>
          <a:p>
            <a:r>
              <a:rPr lang="ru-RU" smtClean="0"/>
              <a:t>Почему зрение – это сложно?</a:t>
            </a:r>
            <a:endParaRPr lang="en-US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214438"/>
            <a:ext cx="8572500" cy="4883150"/>
          </a:xfrm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ad_head_2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5363" y="762000"/>
            <a:ext cx="3068637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head_nite_2_2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14438"/>
            <a:ext cx="3302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head_night_225"/>
          <p:cNvPicPr>
            <a:picLocks noChangeAspect="1" noChangeArrowheads="1"/>
          </p:cNvPicPr>
          <p:nvPr/>
        </p:nvPicPr>
        <p:blipFill>
          <a:blip r:embed="rId5">
            <a:lum bright="-12000" contrast="6000"/>
          </a:blip>
          <a:srcRect/>
          <a:stretch>
            <a:fillRect/>
          </a:stretch>
        </p:blipFill>
        <p:spPr bwMode="auto">
          <a:xfrm>
            <a:off x="3200400" y="2819400"/>
            <a:ext cx="30289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98425" y="106363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3200">
              <a:solidFill>
                <a:srgbClr val="006600"/>
              </a:solidFill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42875" y="5000625"/>
            <a:ext cx="2686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Michelangelo 1475-1564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6315075" y="6581775"/>
            <a:ext cx="28289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credit: Fei-Fei, Fergus &amp; Torralba </a:t>
            </a:r>
          </a:p>
        </p:txBody>
      </p:sp>
      <p:sp>
        <p:nvSpPr>
          <p:cNvPr id="23560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419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/>
              <a:t> </a:t>
            </a:r>
            <a:r>
              <a:rPr lang="ru-RU" sz="3200"/>
              <a:t>Точка наблюдения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76200"/>
            <a:ext cx="6945313" cy="1143000"/>
          </a:xfrm>
        </p:spPr>
        <p:txBody>
          <a:bodyPr/>
          <a:lstStyle/>
          <a:p>
            <a:r>
              <a:rPr lang="ru-RU" smtClean="0"/>
              <a:t>Общая информация</a:t>
            </a:r>
            <a:endParaRPr lang="en-US" smtClean="0"/>
          </a:p>
        </p:txBody>
      </p:sp>
      <p:sp>
        <p:nvSpPr>
          <p:cNvPr id="8" name="Rectangle 7"/>
          <p:cNvSpPr/>
          <p:nvPr/>
        </p:nvSpPr>
        <p:spPr>
          <a:xfrm>
            <a:off x="357188" y="5446050"/>
            <a:ext cx="8358187" cy="177894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ru-RU" sz="2800" dirty="0">
                <a:latin typeface="+mn-lt"/>
                <a:cs typeface="Arial" pitchFamily="34" charset="0"/>
              </a:rPr>
              <a:t>Страница </a:t>
            </a:r>
            <a:r>
              <a:rPr lang="ru-RU" sz="2800" dirty="0" smtClean="0">
                <a:latin typeface="+mn-lt"/>
                <a:cs typeface="Arial" pitchFamily="34" charset="0"/>
              </a:rPr>
              <a:t>курса </a:t>
            </a:r>
            <a:r>
              <a:rPr lang="en-US" dirty="0" smtClean="0">
                <a:latin typeface="+mn-lt"/>
                <a:cs typeface="Arial" pitchFamily="34" charset="0"/>
                <a:hlinkClick r:id="rId3"/>
              </a:rPr>
              <a:t>http</a:t>
            </a:r>
            <a:r>
              <a:rPr lang="en-US" dirty="0">
                <a:latin typeface="+mn-lt"/>
                <a:cs typeface="Arial" pitchFamily="34" charset="0"/>
                <a:hlinkClick r:id="rId3"/>
              </a:rPr>
              <a:t>://</a:t>
            </a:r>
            <a:r>
              <a:rPr lang="en-US" dirty="0" smtClean="0">
                <a:latin typeface="+mn-lt"/>
                <a:cs typeface="Arial" pitchFamily="34" charset="0"/>
                <a:hlinkClick r:id="rId3"/>
              </a:rPr>
              <a:t>courses.graphicon.ru/main/vision</a:t>
            </a:r>
            <a:endParaRPr lang="en-US" dirty="0" smtClean="0">
              <a:latin typeface="+mn-lt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en-US" dirty="0">
              <a:latin typeface="+mn-lt"/>
              <a:cs typeface="Arial" pitchFamily="34" charset="0"/>
              <a:hlinkClick r:id="rId4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2039937"/>
            <a:ext cx="29718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Rectangle 5"/>
          <p:cNvSpPr>
            <a:spLocks noChangeArrowheads="1"/>
          </p:cNvSpPr>
          <p:nvPr/>
        </p:nvSpPr>
        <p:spPr bwMode="auto">
          <a:xfrm>
            <a:off x="609600" y="1905000"/>
            <a:ext cx="3810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algn="ctr"/>
            <a:r>
              <a:rPr lang="ru-RU" dirty="0"/>
              <a:t>Этот курс подготовлен</a:t>
            </a:r>
            <a:r>
              <a:rPr lang="en-US" dirty="0"/>
              <a:t> </a:t>
            </a:r>
            <a:r>
              <a:rPr lang="ru-RU" dirty="0"/>
              <a:t>и читается при поддержке </a:t>
            </a:r>
            <a:r>
              <a:rPr lang="en-US" dirty="0"/>
              <a:t>Microsoft Research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609600" y="254000"/>
            <a:ext cx="2393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Освещение</a:t>
            </a:r>
            <a:endParaRPr lang="en-US" sz="3200"/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3189288" y="6583363"/>
            <a:ext cx="23542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image credit: J. Koenderink</a:t>
            </a:r>
          </a:p>
        </p:txBody>
      </p:sp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9144000" cy="35575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wallpaper01_1024x76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348" t="5618" r="28346" b="999"/>
          <a:stretch>
            <a:fillRect/>
          </a:stretch>
        </p:blipFill>
        <p:spPr bwMode="auto">
          <a:xfrm>
            <a:off x="2743200" y="76200"/>
            <a:ext cx="3952875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9331" name="Rectangle 3"/>
          <p:cNvSpPr>
            <a:spLocks noChangeArrowheads="1"/>
          </p:cNvSpPr>
          <p:nvPr/>
        </p:nvSpPr>
        <p:spPr bwMode="auto">
          <a:xfrm>
            <a:off x="2438400" y="0"/>
            <a:ext cx="2057400" cy="2667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 sz="1800">
              <a:cs typeface="+mn-cs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685800" y="152400"/>
            <a:ext cx="20335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 Масштаб</a:t>
            </a:r>
            <a:endParaRPr lang="en-US" sz="3200"/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6324600" y="6581775"/>
            <a:ext cx="2843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Slide credit: Fei-Fei, Fergus &amp; Torralba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NCIENTANIMALART-CHINA-HORSE-3-XU-BEI-HUA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43013"/>
            <a:ext cx="9144000" cy="447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09600" y="182563"/>
            <a:ext cx="279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 Деформация</a:t>
            </a:r>
            <a:endParaRPr lang="en-US" sz="3200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28600" y="5867400"/>
            <a:ext cx="200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Xu, Beihong 1943</a:t>
            </a: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5843588" y="6550025"/>
            <a:ext cx="33004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Slide credit: Fei-Fei, </a:t>
            </a:r>
            <a:r>
              <a:rPr lang="ru-RU" sz="1400"/>
              <a:t> </a:t>
            </a:r>
            <a:r>
              <a:rPr lang="en-US" sz="1400"/>
              <a:t>Fergus &amp; Torralba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Magritte"/>
          <p:cNvPicPr>
            <a:picLocks noChangeAspect="1" noChangeArrowheads="1"/>
          </p:cNvPicPr>
          <p:nvPr/>
        </p:nvPicPr>
        <p:blipFill>
          <a:blip r:embed="rId3"/>
          <a:srcRect l="3540" t="9630" r="3093" b="8888"/>
          <a:stretch>
            <a:fillRect/>
          </a:stretch>
        </p:blipFill>
        <p:spPr bwMode="auto">
          <a:xfrm>
            <a:off x="3440113" y="838200"/>
            <a:ext cx="5703887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25463" y="228600"/>
            <a:ext cx="25987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 Перекрытие</a:t>
            </a:r>
            <a:endParaRPr lang="en-US" sz="3200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643063" y="2928938"/>
            <a:ext cx="170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Magritte, 1957 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5880100" y="6550025"/>
            <a:ext cx="3263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slide credit: Fei-Fei, Fergus &amp; Torralba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609600" y="182563"/>
            <a:ext cx="24257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Маскировка</a:t>
            </a:r>
            <a:endParaRPr lang="en-US" sz="3200"/>
          </a:p>
        </p:txBody>
      </p:sp>
      <p:pic>
        <p:nvPicPr>
          <p:cNvPr id="28675" name="Picture 6" descr="fiji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914400"/>
            <a:ext cx="7372350" cy="589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685800" y="152400"/>
            <a:ext cx="20748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Движение</a:t>
            </a:r>
            <a:endParaRPr lang="en-US" sz="3200"/>
          </a:p>
        </p:txBody>
      </p:sp>
      <p:pic>
        <p:nvPicPr>
          <p:cNvPr id="29699" name="Picture 6" descr="bird_head_motion_blu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62025"/>
            <a:ext cx="8562975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8458200" cy="990600"/>
          </a:xfrm>
        </p:spPr>
        <p:txBody>
          <a:bodyPr/>
          <a:lstStyle/>
          <a:p>
            <a:r>
              <a:rPr lang="ru-RU" smtClean="0"/>
              <a:t>Внутриклассовая изменчивость</a:t>
            </a:r>
            <a:endParaRPr lang="en-US" smtClean="0"/>
          </a:p>
        </p:txBody>
      </p:sp>
      <p:pic>
        <p:nvPicPr>
          <p:cNvPr id="30723" name="Picture 4" descr="chair"/>
          <p:cNvPicPr>
            <a:picLocks noChangeAspect="1" noChangeArrowheads="1"/>
          </p:cNvPicPr>
          <p:nvPr/>
        </p:nvPicPr>
        <p:blipFill>
          <a:blip r:embed="rId3"/>
          <a:srcRect t="10989" b="9891"/>
          <a:stretch>
            <a:fillRect/>
          </a:stretch>
        </p:blipFill>
        <p:spPr bwMode="auto">
          <a:xfrm>
            <a:off x="500063" y="3930650"/>
            <a:ext cx="1854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 descr="splash-chai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1338263"/>
            <a:ext cx="32861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6" descr="eamesloungechai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1338263"/>
            <a:ext cx="22415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7" descr="Wagner in Leisur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62263" y="4235450"/>
            <a:ext cx="3200400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8" descr="Bertoi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62688" y="3786188"/>
            <a:ext cx="2590800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Text Box 10"/>
          <p:cNvSpPr txBox="1">
            <a:spLocks noChangeArrowheads="1"/>
          </p:cNvSpPr>
          <p:nvPr/>
        </p:nvSpPr>
        <p:spPr bwMode="auto">
          <a:xfrm>
            <a:off x="5880100" y="6550025"/>
            <a:ext cx="3263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Slide credit: Fei-Fei, Fergus &amp; Torralba </a:t>
            </a:r>
          </a:p>
        </p:txBody>
      </p:sp>
      <p:pic>
        <p:nvPicPr>
          <p:cNvPr id="30729" name="Picture 11" descr="chai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24200" y="1487488"/>
            <a:ext cx="228600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8458200" cy="990600"/>
          </a:xfrm>
        </p:spPr>
        <p:txBody>
          <a:bodyPr/>
          <a:lstStyle/>
          <a:p>
            <a:r>
              <a:rPr lang="ru-RU" smtClean="0"/>
              <a:t>Контекст</a:t>
            </a:r>
            <a:endParaRPr lang="en-US" smtClean="0"/>
          </a:p>
        </p:txBody>
      </p:sp>
      <p:grpSp>
        <p:nvGrpSpPr>
          <p:cNvPr id="31747" name="Group 3"/>
          <p:cNvGrpSpPr>
            <a:grpSpLocks/>
          </p:cNvGrpSpPr>
          <p:nvPr/>
        </p:nvGrpSpPr>
        <p:grpSpPr bwMode="auto">
          <a:xfrm>
            <a:off x="3733800" y="2895600"/>
            <a:ext cx="1322388" cy="2286000"/>
            <a:chOff x="1903" y="2160"/>
            <a:chExt cx="833" cy="1440"/>
          </a:xfrm>
        </p:grpSpPr>
        <p:sp>
          <p:nvSpPr>
            <p:cNvPr id="31757" name="Text Box 10"/>
            <p:cNvSpPr txBox="1">
              <a:spLocks noChangeArrowheads="1"/>
            </p:cNvSpPr>
            <p:nvPr/>
          </p:nvSpPr>
          <p:spPr bwMode="auto">
            <a:xfrm>
              <a:off x="1903" y="3312"/>
              <a:ext cx="8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/>
                <a:t>Полено</a:t>
              </a:r>
              <a:r>
                <a:rPr lang="en-US" sz="1800"/>
                <a:t> </a:t>
              </a:r>
            </a:p>
          </p:txBody>
        </p:sp>
        <p:sp>
          <p:nvSpPr>
            <p:cNvPr id="31758" name="AutoShape 5"/>
            <p:cNvSpPr>
              <a:spLocks noChangeArrowheads="1"/>
            </p:cNvSpPr>
            <p:nvPr/>
          </p:nvSpPr>
          <p:spPr bwMode="auto">
            <a:xfrm>
              <a:off x="1920" y="2160"/>
              <a:ext cx="768" cy="960"/>
            </a:xfrm>
            <a:prstGeom prst="flowChartMagneticDisk">
              <a:avLst/>
            </a:prstGeom>
            <a:gradFill rotWithShape="1">
              <a:gsLst>
                <a:gs pos="0">
                  <a:srgbClr val="CF9745"/>
                </a:gs>
                <a:gs pos="50000">
                  <a:srgbClr val="604620"/>
                </a:gs>
                <a:gs pos="100000">
                  <a:srgbClr val="CF9745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59" name="Oval 6"/>
            <p:cNvSpPr>
              <a:spLocks noChangeArrowheads="1"/>
            </p:cNvSpPr>
            <p:nvPr/>
          </p:nvSpPr>
          <p:spPr bwMode="auto">
            <a:xfrm>
              <a:off x="1968" y="2199"/>
              <a:ext cx="672" cy="22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60" name="Oval 7"/>
            <p:cNvSpPr>
              <a:spLocks noChangeArrowheads="1"/>
            </p:cNvSpPr>
            <p:nvPr/>
          </p:nvSpPr>
          <p:spPr bwMode="auto">
            <a:xfrm>
              <a:off x="2016" y="2218"/>
              <a:ext cx="576" cy="172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61" name="Oval 8"/>
            <p:cNvSpPr>
              <a:spLocks noChangeArrowheads="1"/>
            </p:cNvSpPr>
            <p:nvPr/>
          </p:nvSpPr>
          <p:spPr bwMode="auto">
            <a:xfrm>
              <a:off x="2112" y="2256"/>
              <a:ext cx="336" cy="9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447800" y="1676400"/>
            <a:ext cx="6172200" cy="2362200"/>
            <a:chOff x="912" y="1440"/>
            <a:chExt cx="3888" cy="1488"/>
          </a:xfrm>
        </p:grpSpPr>
        <p:sp>
          <p:nvSpPr>
            <p:cNvPr id="31753" name="AutoShape 10"/>
            <p:cNvSpPr>
              <a:spLocks noChangeArrowheads="1"/>
            </p:cNvSpPr>
            <p:nvPr/>
          </p:nvSpPr>
          <p:spPr bwMode="auto">
            <a:xfrm>
              <a:off x="912" y="1440"/>
              <a:ext cx="3888" cy="336"/>
            </a:xfrm>
            <a:prstGeom prst="flowChartInputOutpu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54" name="Rectangle 11"/>
            <p:cNvSpPr>
              <a:spLocks noChangeArrowheads="1"/>
            </p:cNvSpPr>
            <p:nvPr/>
          </p:nvSpPr>
          <p:spPr bwMode="auto">
            <a:xfrm>
              <a:off x="912" y="1776"/>
              <a:ext cx="3120" cy="96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55" name="Freeform 12"/>
            <p:cNvSpPr>
              <a:spLocks/>
            </p:cNvSpPr>
            <p:nvPr/>
          </p:nvSpPr>
          <p:spPr bwMode="auto">
            <a:xfrm>
              <a:off x="912" y="1872"/>
              <a:ext cx="816" cy="1008"/>
            </a:xfrm>
            <a:custGeom>
              <a:avLst/>
              <a:gdLst>
                <a:gd name="T0" fmla="*/ 0 w 816"/>
                <a:gd name="T1" fmla="*/ 0 h 1008"/>
                <a:gd name="T2" fmla="*/ 0 w 816"/>
                <a:gd name="T3" fmla="*/ 1008 h 1008"/>
                <a:gd name="T4" fmla="*/ 816 w 816"/>
                <a:gd name="T5" fmla="*/ 576 h 1008"/>
                <a:gd name="T6" fmla="*/ 816 w 816"/>
                <a:gd name="T7" fmla="*/ 0 h 1008"/>
                <a:gd name="T8" fmla="*/ 0 w 816"/>
                <a:gd name="T9" fmla="*/ 0 h 10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6"/>
                <a:gd name="T16" fmla="*/ 0 h 1008"/>
                <a:gd name="T17" fmla="*/ 816 w 816"/>
                <a:gd name="T18" fmla="*/ 1008 h 10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6" h="1008">
                  <a:moveTo>
                    <a:pt x="0" y="0"/>
                  </a:moveTo>
                  <a:lnTo>
                    <a:pt x="0" y="1008"/>
                  </a:lnTo>
                  <a:lnTo>
                    <a:pt x="816" y="576"/>
                  </a:lnTo>
                  <a:lnTo>
                    <a:pt x="81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800000"/>
                </a:gs>
                <a:gs pos="100000">
                  <a:srgbClr val="3B00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56" name="Freeform 13"/>
            <p:cNvSpPr>
              <a:spLocks/>
            </p:cNvSpPr>
            <p:nvPr/>
          </p:nvSpPr>
          <p:spPr bwMode="auto">
            <a:xfrm>
              <a:off x="4032" y="1440"/>
              <a:ext cx="768" cy="1488"/>
            </a:xfrm>
            <a:custGeom>
              <a:avLst/>
              <a:gdLst>
                <a:gd name="T0" fmla="*/ 0 w 768"/>
                <a:gd name="T1" fmla="*/ 336 h 1488"/>
                <a:gd name="T2" fmla="*/ 0 w 768"/>
                <a:gd name="T3" fmla="*/ 1488 h 1488"/>
                <a:gd name="T4" fmla="*/ 768 w 768"/>
                <a:gd name="T5" fmla="*/ 1104 h 1488"/>
                <a:gd name="T6" fmla="*/ 768 w 768"/>
                <a:gd name="T7" fmla="*/ 0 h 1488"/>
                <a:gd name="T8" fmla="*/ 0 w 768"/>
                <a:gd name="T9" fmla="*/ 336 h 1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488"/>
                <a:gd name="T17" fmla="*/ 768 w 768"/>
                <a:gd name="T18" fmla="*/ 1488 h 1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488">
                  <a:moveTo>
                    <a:pt x="0" y="336"/>
                  </a:moveTo>
                  <a:lnTo>
                    <a:pt x="0" y="1488"/>
                  </a:lnTo>
                  <a:lnTo>
                    <a:pt x="768" y="1104"/>
                  </a:lnTo>
                  <a:lnTo>
                    <a:pt x="768" y="0"/>
                  </a:lnTo>
                  <a:lnTo>
                    <a:pt x="0" y="336"/>
                  </a:lnTo>
                  <a:close/>
                </a:path>
              </a:pathLst>
            </a:custGeom>
            <a:gradFill rotWithShape="1">
              <a:gsLst>
                <a:gs pos="0">
                  <a:srgbClr val="800000"/>
                </a:gs>
                <a:gs pos="100000">
                  <a:srgbClr val="3B00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352800" y="4495800"/>
            <a:ext cx="1905000" cy="914400"/>
            <a:chOff x="1968" y="3168"/>
            <a:chExt cx="1200" cy="576"/>
          </a:xfrm>
        </p:grpSpPr>
        <p:sp>
          <p:nvSpPr>
            <p:cNvPr id="31751" name="Line 15"/>
            <p:cNvSpPr>
              <a:spLocks noChangeShapeType="1"/>
            </p:cNvSpPr>
            <p:nvPr/>
          </p:nvSpPr>
          <p:spPr bwMode="auto">
            <a:xfrm>
              <a:off x="1968" y="3216"/>
              <a:ext cx="120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752" name="Line 16"/>
            <p:cNvSpPr>
              <a:spLocks noChangeShapeType="1"/>
            </p:cNvSpPr>
            <p:nvPr/>
          </p:nvSpPr>
          <p:spPr bwMode="auto">
            <a:xfrm flipV="1">
              <a:off x="2016" y="3168"/>
              <a:ext cx="1104" cy="5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33841" name="Text Box 10"/>
          <p:cNvSpPr txBox="1">
            <a:spLocks noChangeArrowheads="1"/>
          </p:cNvSpPr>
          <p:nvPr/>
        </p:nvSpPr>
        <p:spPr bwMode="auto">
          <a:xfrm>
            <a:off x="5410200" y="4724400"/>
            <a:ext cx="938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Стул</a:t>
            </a:r>
            <a:r>
              <a:rPr lang="en-US" sz="1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26" grpId="0"/>
      <p:bldP spid="33384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857500" y="1000125"/>
            <a:ext cx="5462588" cy="5262563"/>
            <a:chOff x="1776" y="480"/>
            <a:chExt cx="3600" cy="3600"/>
          </a:xfrm>
        </p:grpSpPr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1776" y="2352"/>
            <a:ext cx="1728" cy="1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" name="Image File" r:id="rId4" imgW="3251160" imgH="3251160" progId="">
                    <p:embed/>
                  </p:oleObj>
                </mc:Choice>
                <mc:Fallback>
                  <p:oleObj name="Image File" r:id="rId4" imgW="3251160" imgH="3251160" progId="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6" y="2352"/>
                          <a:ext cx="1728" cy="17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8" name="Object 4"/>
            <p:cNvGraphicFramePr>
              <a:graphicFrameLocks noChangeAspect="1"/>
            </p:cNvGraphicFramePr>
            <p:nvPr/>
          </p:nvGraphicFramePr>
          <p:xfrm>
            <a:off x="1776" y="480"/>
            <a:ext cx="1728" cy="1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2" name="Image File" r:id="rId6" imgW="3251160" imgH="3251160" progId="">
                    <p:embed/>
                  </p:oleObj>
                </mc:Choice>
                <mc:Fallback>
                  <p:oleObj name="Image File" r:id="rId6" imgW="3251160" imgH="3251160" progId="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6" y="480"/>
                          <a:ext cx="1728" cy="17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9" name="Object 5"/>
            <p:cNvGraphicFramePr>
              <a:graphicFrameLocks noChangeAspect="1"/>
            </p:cNvGraphicFramePr>
            <p:nvPr/>
          </p:nvGraphicFramePr>
          <p:xfrm>
            <a:off x="3648" y="2352"/>
            <a:ext cx="1728" cy="1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" name="Image" r:id="rId8" imgW="3250794" imgH="3250794" progId="">
                    <p:embed/>
                  </p:oleObj>
                </mc:Choice>
                <mc:Fallback>
                  <p:oleObj name="Image" r:id="rId8" imgW="3250794" imgH="3250794" progId="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2352"/>
                          <a:ext cx="1728" cy="17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0" name="Object 6"/>
            <p:cNvGraphicFramePr>
              <a:graphicFrameLocks noChangeAspect="1"/>
            </p:cNvGraphicFramePr>
            <p:nvPr/>
          </p:nvGraphicFramePr>
          <p:xfrm>
            <a:off x="3648" y="480"/>
            <a:ext cx="1728" cy="1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" name="Image" r:id="rId10" imgW="3250794" imgH="3250794" progId="">
                    <p:embed/>
                  </p:oleObj>
                </mc:Choice>
                <mc:Fallback>
                  <p:oleObj name="Image" r:id="rId10" imgW="3250794" imgH="3250794" progId="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480"/>
                          <a:ext cx="1728" cy="17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2971800" y="1219200"/>
            <a:ext cx="4386263" cy="5067300"/>
            <a:chOff x="1872" y="768"/>
            <a:chExt cx="2832" cy="3312"/>
          </a:xfrm>
        </p:grpSpPr>
        <p:sp>
          <p:nvSpPr>
            <p:cNvPr id="1035" name="Oval 7"/>
            <p:cNvSpPr>
              <a:spLocks noChangeArrowheads="1"/>
            </p:cNvSpPr>
            <p:nvPr/>
          </p:nvSpPr>
          <p:spPr bwMode="auto">
            <a:xfrm>
              <a:off x="2304" y="1824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1036" name="Oval 8"/>
            <p:cNvSpPr>
              <a:spLocks noChangeArrowheads="1"/>
            </p:cNvSpPr>
            <p:nvPr/>
          </p:nvSpPr>
          <p:spPr bwMode="auto">
            <a:xfrm>
              <a:off x="2688" y="1632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1037" name="Oval 9"/>
            <p:cNvSpPr>
              <a:spLocks noChangeArrowheads="1"/>
            </p:cNvSpPr>
            <p:nvPr/>
          </p:nvSpPr>
          <p:spPr bwMode="auto">
            <a:xfrm>
              <a:off x="3888" y="768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1038" name="Oval 10"/>
            <p:cNvSpPr>
              <a:spLocks noChangeArrowheads="1"/>
            </p:cNvSpPr>
            <p:nvPr/>
          </p:nvSpPr>
          <p:spPr bwMode="auto">
            <a:xfrm>
              <a:off x="1872" y="3264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1039" name="Oval 11"/>
            <p:cNvSpPr>
              <a:spLocks noChangeArrowheads="1"/>
            </p:cNvSpPr>
            <p:nvPr/>
          </p:nvSpPr>
          <p:spPr bwMode="auto">
            <a:xfrm>
              <a:off x="2640" y="3456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1040" name="Oval 12"/>
            <p:cNvSpPr>
              <a:spLocks noChangeArrowheads="1"/>
            </p:cNvSpPr>
            <p:nvPr/>
          </p:nvSpPr>
          <p:spPr bwMode="auto">
            <a:xfrm>
              <a:off x="2736" y="2976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1041" name="Oval 13"/>
            <p:cNvSpPr>
              <a:spLocks noChangeArrowheads="1"/>
            </p:cNvSpPr>
            <p:nvPr/>
          </p:nvSpPr>
          <p:spPr bwMode="auto">
            <a:xfrm>
              <a:off x="3792" y="3600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800"/>
            </a:p>
          </p:txBody>
        </p:sp>
        <p:sp>
          <p:nvSpPr>
            <p:cNvPr id="1042" name="Oval 14"/>
            <p:cNvSpPr>
              <a:spLocks noChangeArrowheads="1"/>
            </p:cNvSpPr>
            <p:nvPr/>
          </p:nvSpPr>
          <p:spPr bwMode="auto">
            <a:xfrm>
              <a:off x="4224" y="3600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1800"/>
            </a:p>
          </p:txBody>
        </p:sp>
      </p:grp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066800" y="3200400"/>
          <a:ext cx="757238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Image File" r:id="rId12" imgW="3251160" imgH="3251160" progId="">
                  <p:embed/>
                </p:oleObj>
              </mc:Choice>
              <mc:Fallback>
                <p:oleObj name="Image File" r:id="rId12" imgW="3251160" imgH="325116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035" t="82759" r="41379"/>
                      <a:stretch>
                        <a:fillRect/>
                      </a:stretch>
                    </p:blipFill>
                    <p:spPr bwMode="auto">
                      <a:xfrm>
                        <a:off x="1066800" y="3200400"/>
                        <a:ext cx="757238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Rectangle 16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8600"/>
            <a:ext cx="8229600" cy="563563"/>
          </a:xfrm>
        </p:spPr>
        <p:txBody>
          <a:bodyPr/>
          <a:lstStyle/>
          <a:p>
            <a:r>
              <a:rPr lang="ru-RU" smtClean="0"/>
              <a:t>   Локальная неоднозначность</a:t>
            </a:r>
            <a:endParaRPr lang="en-US" smtClean="0"/>
          </a:p>
        </p:txBody>
      </p:sp>
      <p:sp>
        <p:nvSpPr>
          <p:cNvPr id="1034" name="Text Box 18"/>
          <p:cNvSpPr txBox="1">
            <a:spLocks noChangeArrowheads="1"/>
          </p:cNvSpPr>
          <p:nvPr/>
        </p:nvSpPr>
        <p:spPr bwMode="auto">
          <a:xfrm>
            <a:off x="5849938" y="6550025"/>
            <a:ext cx="3294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Slide credit: Fei-Fei, Fergus &amp; Torralba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84200" y="152400"/>
            <a:ext cx="7416800" cy="762000"/>
          </a:xfrm>
        </p:spPr>
        <p:txBody>
          <a:bodyPr/>
          <a:lstStyle/>
          <a:p>
            <a:r>
              <a:rPr lang="ru-RU" smtClean="0"/>
              <a:t>Сложности или возможности?</a:t>
            </a:r>
            <a:endParaRPr lang="en-US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990600"/>
            <a:ext cx="8839200" cy="1447800"/>
          </a:xfrm>
        </p:spPr>
        <p:txBody>
          <a:bodyPr/>
          <a:lstStyle/>
          <a:p>
            <a:r>
              <a:rPr lang="ru-RU" smtClean="0"/>
              <a:t>Изображение запутывает, но дает много подсказок </a:t>
            </a:r>
            <a:endParaRPr lang="en-US" smtClean="0"/>
          </a:p>
          <a:p>
            <a:r>
              <a:rPr lang="ru-RU" smtClean="0"/>
              <a:t>Наша задача – интерпретировать подсказки</a:t>
            </a:r>
            <a:endParaRPr lang="en-US" smtClean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75" y="2286000"/>
            <a:ext cx="3094038" cy="391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6681788" y="6550025"/>
            <a:ext cx="2462212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Image source: J. Koenderink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лекторе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1143000"/>
            <a:ext cx="5715000" cy="1981200"/>
          </a:xfrm>
        </p:spPr>
        <p:txBody>
          <a:bodyPr/>
          <a:lstStyle/>
          <a:p>
            <a:r>
              <a:rPr lang="ru-RU" dirty="0" smtClean="0"/>
              <a:t>Лаб. компьютерной графики и мультимедиа</a:t>
            </a:r>
          </a:p>
          <a:p>
            <a:pPr lvl="1"/>
            <a:r>
              <a:rPr lang="ru-RU" dirty="0" smtClean="0"/>
              <a:t>Научный сотрудник, </a:t>
            </a:r>
            <a:r>
              <a:rPr lang="ru-RU" dirty="0" err="1" smtClean="0"/>
              <a:t>к.ф-м.н</a:t>
            </a:r>
            <a:r>
              <a:rPr lang="ru-RU" dirty="0" smtClean="0"/>
              <a:t>., руководитель группы компьютерного зрения</a:t>
            </a:r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2192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2438400" y="3022600"/>
            <a:ext cx="60960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ru-RU" dirty="0"/>
              <a:t> </a:t>
            </a:r>
            <a:r>
              <a:rPr lang="ru-RU" dirty="0" smtClean="0"/>
              <a:t> Курсы</a:t>
            </a:r>
            <a:r>
              <a:rPr lang="ru-RU" dirty="0"/>
              <a:t>:</a:t>
            </a:r>
          </a:p>
          <a:p>
            <a:pPr lvl="1">
              <a:buFont typeface="Arial" charset="0"/>
              <a:buChar char="•"/>
            </a:pPr>
            <a:r>
              <a:rPr lang="ru-RU" sz="2000" dirty="0"/>
              <a:t> С/к «Введение в компьютерное зрение» (весна) </a:t>
            </a:r>
          </a:p>
          <a:p>
            <a:pPr lvl="1">
              <a:buFont typeface="Arial" charset="0"/>
              <a:buChar char="•"/>
            </a:pPr>
            <a:r>
              <a:rPr lang="ru-RU" sz="2000" dirty="0"/>
              <a:t> С/к «Доп. главы компьютерного зрения» (осень)</a:t>
            </a:r>
          </a:p>
          <a:p>
            <a:pPr lvl="1">
              <a:buFont typeface="Arial" charset="0"/>
              <a:buChar char="•"/>
            </a:pPr>
            <a:r>
              <a:rPr lang="ru-RU" sz="2000" dirty="0"/>
              <a:t> «Компьютерная графика»</a:t>
            </a:r>
          </a:p>
          <a:p>
            <a:pPr lvl="1">
              <a:buFont typeface="Arial" charset="0"/>
              <a:buChar char="•"/>
            </a:pPr>
            <a:r>
              <a:rPr lang="ru-RU" sz="2000" dirty="0"/>
              <a:t> С/к «Анализ изображений и видео» (год), ШАД </a:t>
            </a:r>
            <a:r>
              <a:rPr lang="ru-RU" sz="2000" dirty="0" err="1"/>
              <a:t>Яндекс</a:t>
            </a:r>
            <a:r>
              <a:rPr lang="ru-RU" sz="2000" dirty="0"/>
              <a:t> </a:t>
            </a:r>
            <a:endParaRPr lang="en-US" sz="2000" dirty="0" smtClean="0"/>
          </a:p>
          <a:p>
            <a:r>
              <a:rPr lang="en-US" sz="2000" dirty="0" smtClean="0"/>
              <a:t> </a:t>
            </a:r>
          </a:p>
          <a:p>
            <a:pPr>
              <a:buFont typeface="Arial" charset="0"/>
              <a:buChar char="•"/>
            </a:pPr>
            <a:r>
              <a:rPr lang="en-US" sz="2000" dirty="0" smtClean="0"/>
              <a:t> E-mail: </a:t>
            </a:r>
            <a:r>
              <a:rPr lang="en-US" sz="2000" dirty="0" smtClean="0">
                <a:hlinkClick r:id="rId3"/>
              </a:rPr>
              <a:t>ktosh@graphics.cs.msu.ru</a:t>
            </a:r>
            <a:endParaRPr lang="ru-RU" sz="2000" dirty="0" smtClean="0"/>
          </a:p>
          <a:p>
            <a:endParaRPr lang="en-US" sz="2000" dirty="0" smtClean="0"/>
          </a:p>
          <a:p>
            <a:r>
              <a:rPr lang="en-US" sz="2000" dirty="0" smtClean="0">
                <a:hlinkClick r:id="rId3"/>
              </a:rPr>
              <a:t> </a:t>
            </a:r>
            <a:endParaRPr lang="en-US" sz="2000" dirty="0" smtClean="0"/>
          </a:p>
          <a:p>
            <a:endParaRPr lang="ru-RU" sz="2000" dirty="0"/>
          </a:p>
        </p:txBody>
      </p:sp>
      <p:pic>
        <p:nvPicPr>
          <p:cNvPr id="8198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1219200"/>
            <a:ext cx="15287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38200" y="2895600"/>
            <a:ext cx="12346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/>
              <a:t>Антон </a:t>
            </a:r>
          </a:p>
          <a:p>
            <a:pPr algn="ctr"/>
            <a:r>
              <a:rPr lang="ru-RU" sz="2000" dirty="0" err="1" smtClean="0"/>
              <a:t>Конушин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9144000" cy="838200"/>
          </a:xfrm>
        </p:spPr>
        <p:txBody>
          <a:bodyPr/>
          <a:lstStyle/>
          <a:p>
            <a:r>
              <a:rPr lang="ru-RU" smtClean="0"/>
              <a:t>Цвет</a:t>
            </a:r>
            <a:endParaRPr lang="en-US" smtClean="0"/>
          </a:p>
        </p:txBody>
      </p:sp>
      <p:pic>
        <p:nvPicPr>
          <p:cNvPr id="33795" name="Picture 6" descr="yukon_moss"/>
          <p:cNvPicPr>
            <a:picLocks noChangeAspect="1" noChangeArrowheads="1"/>
          </p:cNvPicPr>
          <p:nvPr/>
        </p:nvPicPr>
        <p:blipFill>
          <a:blip r:embed="rId3"/>
          <a:srcRect t="6250"/>
          <a:stretch>
            <a:fillRect/>
          </a:stretch>
        </p:blipFill>
        <p:spPr bwMode="auto">
          <a:xfrm>
            <a:off x="609600" y="914400"/>
            <a:ext cx="8153400" cy="57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28600"/>
            <a:ext cx="7416800" cy="685800"/>
          </a:xfrm>
        </p:spPr>
        <p:txBody>
          <a:bodyPr/>
          <a:lstStyle/>
          <a:p>
            <a:r>
              <a:rPr lang="ru-RU" smtClean="0"/>
              <a:t>Тени и освещение</a:t>
            </a:r>
            <a:endParaRPr lang="en-US" smtClean="0"/>
          </a:p>
        </p:txBody>
      </p:sp>
      <p:sp>
        <p:nvSpPr>
          <p:cNvPr id="795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89013"/>
            <a:ext cx="7772400" cy="5153025"/>
          </a:xfrm>
        </p:spPr>
        <p:txBody>
          <a:bodyPr/>
          <a:lstStyle/>
          <a:p>
            <a:pPr>
              <a:defRPr/>
            </a:pPr>
            <a:endParaRPr lang="ru-RU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90600"/>
            <a:ext cx="3543300" cy="5095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990600"/>
            <a:ext cx="5105400" cy="5105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7197725" y="6583363"/>
            <a:ext cx="194627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J. Koenderink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04800"/>
            <a:ext cx="7416800" cy="533400"/>
          </a:xfrm>
        </p:spPr>
        <p:txBody>
          <a:bodyPr/>
          <a:lstStyle/>
          <a:p>
            <a:r>
              <a:rPr lang="ru-RU" smtClean="0"/>
              <a:t>Отбрасываемые тени</a:t>
            </a:r>
            <a:endParaRPr lang="en-US" smtClean="0"/>
          </a:p>
        </p:txBody>
      </p:sp>
      <p:sp>
        <p:nvSpPr>
          <p:cNvPr id="801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89013"/>
            <a:ext cx="7772400" cy="5153025"/>
          </a:xfrm>
        </p:spPr>
        <p:txBody>
          <a:bodyPr/>
          <a:lstStyle/>
          <a:p>
            <a:pPr>
              <a:defRPr/>
            </a:pPr>
            <a:endParaRPr lang="ru-RU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1071563"/>
            <a:ext cx="7910512" cy="54054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7197725" y="6583363"/>
            <a:ext cx="194627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J. Koenderink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8929688" cy="676275"/>
          </a:xfrm>
        </p:spPr>
        <p:txBody>
          <a:bodyPr/>
          <a:lstStyle/>
          <a:p>
            <a:r>
              <a:rPr lang="ru-RU" smtClean="0"/>
              <a:t>Группировка</a:t>
            </a:r>
            <a:endParaRPr lang="en-US" smtClean="0"/>
          </a:p>
        </p:txBody>
      </p:sp>
      <p:sp>
        <p:nvSpPr>
          <p:cNvPr id="808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89013"/>
            <a:ext cx="7772400" cy="5153025"/>
          </a:xfrm>
        </p:spPr>
        <p:txBody>
          <a:bodyPr/>
          <a:lstStyle/>
          <a:p>
            <a:pPr>
              <a:defRPr/>
            </a:pPr>
            <a:endParaRPr lang="ru-RU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911225"/>
            <a:ext cx="8404225" cy="57943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3048000" y="6430963"/>
            <a:ext cx="37433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Image credit: Arthus-Bertrand (via F. Durand)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0075" y="228600"/>
            <a:ext cx="7858125" cy="533400"/>
          </a:xfrm>
        </p:spPr>
        <p:txBody>
          <a:bodyPr/>
          <a:lstStyle/>
          <a:p>
            <a:r>
              <a:rPr lang="ru-RU" smtClean="0"/>
              <a:t>Глубина: линейная перспектива</a:t>
            </a:r>
            <a:endParaRPr lang="en-US" smtClean="0"/>
          </a:p>
        </p:txBody>
      </p:sp>
      <p:pic>
        <p:nvPicPr>
          <p:cNvPr id="37891" name="Picture 10" descr="brunei"/>
          <p:cNvPicPr>
            <a:picLocks noChangeAspect="1" noChangeArrowheads="1"/>
          </p:cNvPicPr>
          <p:nvPr/>
        </p:nvPicPr>
        <p:blipFill>
          <a:blip r:embed="rId3"/>
          <a:srcRect t="6250"/>
          <a:stretch>
            <a:fillRect/>
          </a:stretch>
        </p:blipFill>
        <p:spPr bwMode="auto">
          <a:xfrm>
            <a:off x="500063" y="952500"/>
            <a:ext cx="8180387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4363" y="152400"/>
            <a:ext cx="8072437" cy="771525"/>
          </a:xfrm>
        </p:spPr>
        <p:txBody>
          <a:bodyPr/>
          <a:lstStyle/>
          <a:p>
            <a:r>
              <a:rPr lang="ru-RU" smtClean="0"/>
              <a:t>Текстура</a:t>
            </a:r>
            <a:endParaRPr lang="en-US" smtClean="0"/>
          </a:p>
        </p:txBody>
      </p:sp>
      <p:sp>
        <p:nvSpPr>
          <p:cNvPr id="797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89013"/>
            <a:ext cx="7772400" cy="5153025"/>
          </a:xfrm>
        </p:spPr>
        <p:txBody>
          <a:bodyPr/>
          <a:lstStyle/>
          <a:p>
            <a:pPr>
              <a:defRPr/>
            </a:pPr>
            <a:endParaRPr lang="ru-RU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8916" name="Picture 5" descr="caim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50" y="914400"/>
            <a:ext cx="7905750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7416800" cy="533400"/>
          </a:xfrm>
        </p:spPr>
        <p:txBody>
          <a:bodyPr/>
          <a:lstStyle/>
          <a:p>
            <a:r>
              <a:rPr lang="ru-RU" smtClean="0"/>
              <a:t>Упорядочивание по глубине</a:t>
            </a:r>
            <a:endParaRPr lang="en-US" smtClean="0"/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881063"/>
            <a:ext cx="7145338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3540125" y="6553200"/>
            <a:ext cx="194627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Source: J. Koenderink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9125" y="152400"/>
            <a:ext cx="8143875" cy="685800"/>
          </a:xfrm>
        </p:spPr>
        <p:txBody>
          <a:bodyPr/>
          <a:lstStyle/>
          <a:p>
            <a:r>
              <a:rPr lang="ru-RU" smtClean="0"/>
              <a:t>Туман и фокусировка</a:t>
            </a:r>
            <a:endParaRPr lang="en-US" smtClean="0"/>
          </a:p>
        </p:txBody>
      </p:sp>
      <p:sp>
        <p:nvSpPr>
          <p:cNvPr id="7997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89013"/>
            <a:ext cx="7772400" cy="5153025"/>
          </a:xfrm>
        </p:spPr>
        <p:txBody>
          <a:bodyPr/>
          <a:lstStyle/>
          <a:p>
            <a:pPr>
              <a:defRPr/>
            </a:pPr>
            <a:endParaRPr lang="ru-RU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0964" name="Picture 10" descr="redwoods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914400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142875"/>
            <a:ext cx="6945313" cy="1143000"/>
          </a:xfrm>
        </p:spPr>
        <p:txBody>
          <a:bodyPr/>
          <a:lstStyle/>
          <a:p>
            <a:r>
              <a:rPr lang="ru-RU" sz="2800" smtClean="0"/>
              <a:t>Резюме</a:t>
            </a:r>
            <a:endParaRPr lang="en-US" sz="2800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066800"/>
            <a:ext cx="8839200" cy="5715000"/>
          </a:xfrm>
        </p:spPr>
        <p:txBody>
          <a:bodyPr/>
          <a:lstStyle/>
          <a:p>
            <a:r>
              <a:rPr lang="ru-RU" smtClean="0"/>
              <a:t>Зрение изначально нечеткая задача</a:t>
            </a:r>
            <a:endParaRPr lang="en-US" smtClean="0"/>
          </a:p>
          <a:p>
            <a:pPr lvl="1"/>
            <a:r>
              <a:rPr lang="ru-RU" smtClean="0"/>
              <a:t>Разные 3</a:t>
            </a:r>
            <a:r>
              <a:rPr lang="en-US" smtClean="0"/>
              <a:t>D</a:t>
            </a:r>
            <a:r>
              <a:rPr lang="ru-RU" smtClean="0"/>
              <a:t> сцены дают одно и то же 2</a:t>
            </a:r>
            <a:r>
              <a:rPr lang="en-US" smtClean="0"/>
              <a:t>D</a:t>
            </a:r>
            <a:r>
              <a:rPr lang="ru-RU" smtClean="0"/>
              <a:t> изображение</a:t>
            </a:r>
          </a:p>
          <a:p>
            <a:pPr lvl="1"/>
            <a:r>
              <a:rPr lang="ru-RU" smtClean="0"/>
              <a:t>Необходимы априорные знания о структуре и свойствах мира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 </a:t>
            </a:r>
          </a:p>
        </p:txBody>
      </p:sp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38" y="2857500"/>
            <a:ext cx="5181600" cy="31734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41989" name="Rectangle 8"/>
          <p:cNvSpPr>
            <a:spLocks noChangeArrowheads="1"/>
          </p:cNvSpPr>
          <p:nvPr/>
        </p:nvSpPr>
        <p:spPr bwMode="auto">
          <a:xfrm>
            <a:off x="7254875" y="6583363"/>
            <a:ext cx="1866793" cy="2769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Image source: F. Durand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533400" y="-76200"/>
            <a:ext cx="7416800" cy="1143000"/>
          </a:xfrm>
        </p:spPr>
        <p:txBody>
          <a:bodyPr/>
          <a:lstStyle/>
          <a:p>
            <a:r>
              <a:rPr lang="ru-RU" smtClean="0"/>
              <a:t>История: Камера-обскура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285750" y="1214438"/>
            <a:ext cx="8572500" cy="488315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6" name="Rectangle 16"/>
          <p:cNvSpPr txBox="1">
            <a:spLocks noChangeArrowheads="1"/>
          </p:cNvSpPr>
          <p:nvPr/>
        </p:nvSpPr>
        <p:spPr bwMode="auto">
          <a:xfrm>
            <a:off x="4867275" y="2133600"/>
            <a:ext cx="374332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ru-RU" kern="0" dirty="0">
                <a:latin typeface="+mn-lt"/>
              </a:rPr>
              <a:t>Принцип был известен еще Аристотелю </a:t>
            </a:r>
            <a:r>
              <a:rPr lang="en-US" kern="0" dirty="0">
                <a:latin typeface="+mn-lt"/>
              </a:rPr>
              <a:t>(384-322 </a:t>
            </a:r>
            <a:r>
              <a:rPr lang="ru-RU" kern="0" dirty="0">
                <a:latin typeface="+mn-lt"/>
              </a:rPr>
              <a:t>до Н.Э.</a:t>
            </a:r>
            <a:r>
              <a:rPr lang="en-US" kern="0" dirty="0">
                <a:latin typeface="+mn-lt"/>
              </a:rPr>
              <a:t>)</a:t>
            </a:r>
          </a:p>
        </p:txBody>
      </p:sp>
      <p:pic>
        <p:nvPicPr>
          <p:cNvPr id="43013" name="Picture 17" descr="obscura_frisius_58"/>
          <p:cNvPicPr>
            <a:picLocks noChangeAspect="1" noChangeArrowheads="1"/>
          </p:cNvPicPr>
          <p:nvPr/>
        </p:nvPicPr>
        <p:blipFill>
          <a:blip r:embed="rId2">
            <a:lum bright="-24000" contrast="36000"/>
          </a:blip>
          <a:srcRect/>
          <a:stretch>
            <a:fillRect/>
          </a:stretch>
        </p:blipFill>
        <p:spPr bwMode="auto">
          <a:xfrm>
            <a:off x="447675" y="1600200"/>
            <a:ext cx="4343400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 ассистенте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1143000"/>
            <a:ext cx="4419600" cy="3352800"/>
          </a:xfrm>
        </p:spPr>
        <p:txBody>
          <a:bodyPr/>
          <a:lstStyle/>
          <a:p>
            <a:r>
              <a:rPr lang="ru-RU" dirty="0" smtClean="0"/>
              <a:t>Аспирант 1-го года ВМК МГУ</a:t>
            </a:r>
          </a:p>
          <a:p>
            <a:r>
              <a:rPr lang="ru-RU" dirty="0" smtClean="0"/>
              <a:t>Лаб. </a:t>
            </a:r>
            <a:r>
              <a:rPr lang="ru-RU" dirty="0" err="1" smtClean="0"/>
              <a:t>комп</a:t>
            </a:r>
            <a:r>
              <a:rPr lang="ru-RU" dirty="0" smtClean="0"/>
              <a:t>. графики и мультимедиа</a:t>
            </a:r>
          </a:p>
          <a:p>
            <a:r>
              <a:rPr lang="ru-RU" dirty="0" smtClean="0"/>
              <a:t>Группа компьютерного зрения</a:t>
            </a:r>
          </a:p>
          <a:p>
            <a:r>
              <a:rPr lang="en-US" dirty="0" smtClean="0">
                <a:hlinkClick r:id="rId2"/>
              </a:rPr>
              <a:t>aachigorin@gmail.com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950" y="1143000"/>
            <a:ext cx="1619250" cy="1755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838200" y="2971800"/>
            <a:ext cx="15372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/>
              <a:t>Александр </a:t>
            </a:r>
          </a:p>
          <a:p>
            <a:pPr algn="ctr"/>
            <a:r>
              <a:rPr lang="ru-RU" sz="2000" dirty="0" err="1" smtClean="0"/>
              <a:t>Чигорин</a:t>
            </a:r>
            <a:endParaRPr lang="ru-RU" sz="2000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1219200"/>
            <a:ext cx="15287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609600" y="-76200"/>
            <a:ext cx="6945313" cy="1143000"/>
          </a:xfrm>
        </p:spPr>
        <p:txBody>
          <a:bodyPr/>
          <a:lstStyle/>
          <a:p>
            <a:r>
              <a:rPr lang="en-US" smtClean="0"/>
              <a:t>“Magic Lantern”</a:t>
            </a:r>
            <a:r>
              <a:rPr lang="ru-RU" smtClean="0"/>
              <a:t>, 1492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0" y="1500188"/>
            <a:ext cx="4357688" cy="4048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609600" y="-76200"/>
            <a:ext cx="6945313" cy="1143000"/>
          </a:xfrm>
        </p:spPr>
        <p:txBody>
          <a:bodyPr/>
          <a:lstStyle/>
          <a:p>
            <a:r>
              <a:rPr lang="ru-RU" smtClean="0"/>
              <a:t>1525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285750" y="1214438"/>
            <a:ext cx="8572500" cy="488315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500188"/>
            <a:ext cx="3495675" cy="406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506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8" y="1428750"/>
            <a:ext cx="4529137" cy="4654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Первая фотография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457200" y="4419600"/>
            <a:ext cx="4419600" cy="99060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mtClean="0"/>
              <a:t>Самая первая фотография</a:t>
            </a:r>
          </a:p>
          <a:p>
            <a:pPr algn="ctr">
              <a:buFontTx/>
              <a:buNone/>
            </a:pPr>
            <a:r>
              <a:rPr lang="ru-RU" smtClean="0"/>
              <a:t>1825 год</a:t>
            </a: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46482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971800" y="6248400"/>
            <a:ext cx="3505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342900">
              <a:buFont typeface="Wingdings" pitchFamily="2" charset="2"/>
              <a:buNone/>
              <a:defRPr/>
            </a:pPr>
            <a:r>
              <a:rPr lang="ru-RU" sz="2000" kern="0" dirty="0">
                <a:latin typeface="+mn-lt"/>
                <a:cs typeface="+mn-cs"/>
              </a:rPr>
              <a:t>Требовала 8 часов проявки</a:t>
            </a:r>
          </a:p>
        </p:txBody>
      </p:sp>
      <p:pic>
        <p:nvPicPr>
          <p:cNvPr id="460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1143000"/>
            <a:ext cx="2701925" cy="3371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6945313" cy="762000"/>
          </a:xfrm>
        </p:spPr>
        <p:txBody>
          <a:bodyPr/>
          <a:lstStyle/>
          <a:p>
            <a:r>
              <a:rPr lang="ru-RU" smtClean="0"/>
              <a:t>Фотограмметрия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214438"/>
            <a:ext cx="3027363" cy="3357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628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1295400"/>
            <a:ext cx="2162175" cy="3028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6282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4343400"/>
            <a:ext cx="2814638" cy="412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62000" y="4795838"/>
            <a:ext cx="39624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-342900"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000" kern="0" dirty="0">
                <a:latin typeface="+mn-lt"/>
              </a:rPr>
              <a:t>1837 – первые практически применимые фотографии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105400" y="4800600"/>
            <a:ext cx="38862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-342900"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000" kern="0" dirty="0">
                <a:latin typeface="+mn-lt"/>
              </a:rPr>
              <a:t>1840 – «Фотограмметрия – будущее геодезии»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Видео</a:t>
            </a:r>
          </a:p>
        </p:txBody>
      </p:sp>
      <p:pic>
        <p:nvPicPr>
          <p:cNvPr id="4" name="1888 - Roundhay Garden Scene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4953000" y="1143000"/>
            <a:ext cx="3352800" cy="2514600"/>
          </a:xfrm>
        </p:spPr>
      </p:pic>
      <p:pic>
        <p:nvPicPr>
          <p:cNvPr id="48132" name="Picture 4" descr="muybridge-horse-gallop-animated-2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1066800"/>
            <a:ext cx="29718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000" y="4191000"/>
            <a:ext cx="39624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-342900"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000" kern="0" dirty="0">
                <a:latin typeface="+mn-lt"/>
              </a:rPr>
              <a:t>1878 – первая скоростная съемка, </a:t>
            </a:r>
            <a:r>
              <a:rPr lang="en-US" sz="2000" dirty="0" err="1"/>
              <a:t>Eadweard</a:t>
            </a:r>
            <a:r>
              <a:rPr lang="en-US" sz="2000" dirty="0"/>
              <a:t> Muybridge</a:t>
            </a:r>
            <a:endParaRPr lang="ru-RU" sz="2000" kern="0" dirty="0">
              <a:latin typeface="+mn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876800" y="4114800"/>
            <a:ext cx="39624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-342900">
              <a:spcBef>
                <a:spcPts val="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000" kern="0" dirty="0">
                <a:latin typeface="+mn-lt"/>
              </a:rPr>
              <a:t>1888 – первое кино на плёнке, </a:t>
            </a:r>
            <a:r>
              <a:rPr lang="en-US" sz="2000" dirty="0"/>
              <a:t>Louis Le Prince</a:t>
            </a:r>
            <a:r>
              <a:rPr lang="ru-RU" sz="2000" dirty="0"/>
              <a:t> </a:t>
            </a:r>
            <a:endParaRPr lang="ru-RU" sz="2000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416800" cy="847725"/>
          </a:xfrm>
        </p:spPr>
        <p:txBody>
          <a:bodyPr/>
          <a:lstStyle/>
          <a:p>
            <a:r>
              <a:rPr lang="ru-RU" smtClean="0"/>
              <a:t>Электронно-лучевая трубка</a:t>
            </a:r>
            <a:r>
              <a:rPr lang="en-US" smtClean="0"/>
              <a:t>(CRT)</a:t>
            </a:r>
            <a:endParaRPr lang="ru-RU" smtClean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357188" y="3143250"/>
            <a:ext cx="3786187" cy="1382713"/>
          </a:xfrm>
        </p:spPr>
        <p:txBody>
          <a:bodyPr/>
          <a:lstStyle/>
          <a:p>
            <a:pPr marL="0" algn="ctr">
              <a:buFont typeface="Wingdings" pitchFamily="2" charset="2"/>
              <a:buNone/>
            </a:pPr>
            <a:r>
              <a:rPr lang="en-US" smtClean="0"/>
              <a:t>1885 </a:t>
            </a:r>
            <a:r>
              <a:rPr lang="ru-RU" smtClean="0"/>
              <a:t>– изобретение С</a:t>
            </a:r>
            <a:r>
              <a:rPr lang="en-US" smtClean="0"/>
              <a:t>RT</a:t>
            </a:r>
            <a:endParaRPr lang="ru-RU" smtClean="0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" y="1244600"/>
            <a:ext cx="3357562" cy="165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1143000"/>
            <a:ext cx="3571875" cy="2732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714875" y="4071938"/>
            <a:ext cx="3786188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kern="0" dirty="0">
                <a:latin typeface="+mn-lt"/>
              </a:rPr>
              <a:t>1897 </a:t>
            </a:r>
            <a:r>
              <a:rPr lang="ru-RU" kern="0" dirty="0">
                <a:latin typeface="+mn-lt"/>
              </a:rPr>
              <a:t>–</a:t>
            </a:r>
            <a:r>
              <a:rPr lang="en-US" kern="0" dirty="0">
                <a:latin typeface="+mn-lt"/>
              </a:rPr>
              <a:t> </a:t>
            </a:r>
            <a:r>
              <a:rPr lang="ru-RU" kern="0" dirty="0">
                <a:latin typeface="+mn-lt"/>
              </a:rPr>
              <a:t>С</a:t>
            </a:r>
            <a:r>
              <a:rPr lang="en-US" kern="0" dirty="0">
                <a:latin typeface="+mn-lt"/>
              </a:rPr>
              <a:t>RT c </a:t>
            </a:r>
            <a:r>
              <a:rPr lang="ru-RU" kern="0" dirty="0">
                <a:latin typeface="+mn-lt"/>
              </a:rPr>
              <a:t> флуоресцентным экраном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533400" y="85725"/>
            <a:ext cx="7416800" cy="904875"/>
          </a:xfrm>
        </p:spPr>
        <p:txBody>
          <a:bodyPr/>
          <a:lstStyle/>
          <a:p>
            <a:r>
              <a:rPr lang="ru-RU" smtClean="0"/>
              <a:t>1896: Стереофотограмметрия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285750" y="4000500"/>
            <a:ext cx="3429000" cy="181133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mtClean="0"/>
              <a:t>Стереокамера и</a:t>
            </a:r>
          </a:p>
          <a:p>
            <a:pPr algn="ctr">
              <a:buFont typeface="Wingdings" pitchFamily="2" charset="2"/>
              <a:buNone/>
            </a:pPr>
            <a:r>
              <a:rPr lang="ru-RU" smtClean="0"/>
              <a:t>теодолит</a:t>
            </a:r>
          </a:p>
          <a:p>
            <a:endParaRPr lang="ru-RU" smtClean="0"/>
          </a:p>
          <a:p>
            <a:pPr>
              <a:buFont typeface="Wingdings" pitchFamily="2" charset="2"/>
              <a:buNone/>
            </a:pPr>
            <a:endParaRPr lang="ru-RU" smtClean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8" y="1000125"/>
            <a:ext cx="3870325" cy="2857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018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" y="1000125"/>
            <a:ext cx="3357562" cy="2874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018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929063"/>
            <a:ext cx="3357562" cy="2266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584200" y="0"/>
            <a:ext cx="7416800" cy="1000125"/>
          </a:xfrm>
        </p:spPr>
        <p:txBody>
          <a:bodyPr/>
          <a:lstStyle/>
          <a:p>
            <a:r>
              <a:rPr lang="ru-RU" smtClean="0"/>
              <a:t>Растровый дисплей – 1927 год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285750" y="5214938"/>
            <a:ext cx="8572500" cy="88265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mtClean="0"/>
              <a:t>Philo Farnsworth</a:t>
            </a:r>
            <a:r>
              <a:rPr lang="ru-RU" smtClean="0"/>
              <a:t> – 60-строчный растровый дисплей</a:t>
            </a:r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6425" y="1000125"/>
            <a:ext cx="5395913" cy="4071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674687" y="85725"/>
            <a:ext cx="6869113" cy="904875"/>
          </a:xfrm>
        </p:spPr>
        <p:txBody>
          <a:bodyPr/>
          <a:lstStyle/>
          <a:p>
            <a:r>
              <a:rPr lang="en-US" dirty="0" smtClean="0"/>
              <a:t>Whirlwind, MIT, 1951</a:t>
            </a:r>
            <a:endParaRPr lang="ru-RU" dirty="0" smtClean="0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285750" y="4357688"/>
            <a:ext cx="8572500" cy="1739900"/>
          </a:xfrm>
        </p:spPr>
        <p:txBody>
          <a:bodyPr/>
          <a:lstStyle/>
          <a:p>
            <a:r>
              <a:rPr lang="ru-RU" smtClean="0"/>
              <a:t>Первый компьютер, отображающий текст и графику в реальном времени на мониторе</a:t>
            </a:r>
          </a:p>
          <a:p>
            <a:r>
              <a:rPr lang="ru-RU" smtClean="0"/>
              <a:t>Точками карту, значком самолёт.</a:t>
            </a:r>
          </a:p>
          <a:p>
            <a:r>
              <a:rPr lang="ru-RU" smtClean="0"/>
              <a:t>«Световое перо» для взаимодействия с экраном (запрос информации об объекте)</a:t>
            </a: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071563"/>
            <a:ext cx="5095875" cy="3105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0" y="1214438"/>
            <a:ext cx="3486150" cy="1905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609600" y="85725"/>
            <a:ext cx="6945313" cy="904875"/>
          </a:xfrm>
        </p:spPr>
        <p:txBody>
          <a:bodyPr/>
          <a:lstStyle/>
          <a:p>
            <a:r>
              <a:rPr lang="ru-RU" smtClean="0"/>
              <a:t>1957 - 1967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285750" y="4786313"/>
            <a:ext cx="8572500" cy="13112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mtClean="0"/>
              <a:t>Аналоговые сопоставители изображений</a:t>
            </a: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214438"/>
            <a:ext cx="3571875" cy="3429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325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3" y="1214438"/>
            <a:ext cx="4611687" cy="3143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Учебники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5181600" cy="5257800"/>
          </a:xfrm>
        </p:spPr>
        <p:txBody>
          <a:bodyPr/>
          <a:lstStyle/>
          <a:p>
            <a:pPr marL="400050"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ru-RU" dirty="0" smtClean="0"/>
              <a:t>Форсайт, </a:t>
            </a:r>
            <a:r>
              <a:rPr lang="ru-RU" dirty="0" err="1" smtClean="0"/>
              <a:t>Понс</a:t>
            </a:r>
            <a:r>
              <a:rPr lang="ru-RU" dirty="0" smtClean="0"/>
              <a:t> «</a:t>
            </a:r>
            <a:r>
              <a:rPr lang="ru-RU" b="1" dirty="0" smtClean="0"/>
              <a:t>Компьютерное зрение: современный подход»</a:t>
            </a:r>
          </a:p>
          <a:p>
            <a:pPr marL="400050"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 dirty="0" smtClean="0"/>
          </a:p>
          <a:p>
            <a:pPr marL="400050"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 dirty="0" smtClean="0"/>
          </a:p>
          <a:p>
            <a:pPr marL="400050"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n-US" dirty="0" err="1" smtClean="0"/>
              <a:t>R.Szeliski</a:t>
            </a:r>
            <a:r>
              <a:rPr lang="en-US" dirty="0" smtClean="0"/>
              <a:t> </a:t>
            </a:r>
            <a:r>
              <a:rPr lang="ru-RU" b="1" dirty="0" smtClean="0"/>
              <a:t>«</a:t>
            </a:r>
            <a:r>
              <a:rPr lang="en-US" b="1" dirty="0" smtClean="0"/>
              <a:t>Computer vision: Algorithm and applications</a:t>
            </a:r>
            <a:r>
              <a:rPr lang="ru-RU" b="1" dirty="0" smtClean="0"/>
              <a:t>»</a:t>
            </a:r>
          </a:p>
          <a:p>
            <a:pPr marL="800100" lvl="1"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n-US" dirty="0" smtClean="0">
                <a:hlinkClick r:id="rId2"/>
              </a:rPr>
              <a:t>http://research.microsoft.com/en-us/um/people/szeliski/Book/</a:t>
            </a:r>
            <a:endParaRPr lang="ru-RU" dirty="0" smtClean="0"/>
          </a:p>
          <a:p>
            <a:pPr marL="400050"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ru-RU" sz="2800" dirty="0" smtClean="0"/>
          </a:p>
          <a:p>
            <a:pPr>
              <a:defRPr/>
            </a:pPr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985838"/>
            <a:ext cx="1295400" cy="17573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2830513"/>
            <a:ext cx="1295400" cy="18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609600" y="85725"/>
            <a:ext cx="6945313" cy="828675"/>
          </a:xfrm>
        </p:spPr>
        <p:txBody>
          <a:bodyPr/>
          <a:lstStyle/>
          <a:p>
            <a:r>
              <a:rPr lang="en-US" smtClean="0"/>
              <a:t>“The Boing man”, 1960</a:t>
            </a:r>
            <a:endParaRPr lang="ru-RU" smtClean="0"/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285750" y="5429250"/>
            <a:ext cx="8572500" cy="66833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2800" smtClean="0"/>
              <a:t>Первое компьютерное изображение человека</a:t>
            </a:r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1143000"/>
            <a:ext cx="5857875" cy="4197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315200" cy="676275"/>
          </a:xfrm>
        </p:spPr>
        <p:txBody>
          <a:bodyPr/>
          <a:lstStyle/>
          <a:p>
            <a:r>
              <a:rPr lang="ru-RU" smtClean="0"/>
              <a:t>Зарождение компьютерного зрения</a:t>
            </a:r>
            <a:endParaRPr lang="en-US" smtClean="0"/>
          </a:p>
        </p:txBody>
      </p:sp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90600"/>
            <a:ext cx="4360863" cy="55102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4800600" y="2971800"/>
            <a:ext cx="4124325" cy="13112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000"/>
              <a:t>L. G. Roberts, </a:t>
            </a:r>
            <a:r>
              <a:rPr lang="en-US" sz="2000" i="1"/>
              <a:t>Machine Perception of Three Dimensional Solids,</a:t>
            </a:r>
            <a:r>
              <a:rPr lang="en-US" sz="2000"/>
              <a:t> Ph.D. thesis, MIT Department of Electrical Engineering, 1960</a:t>
            </a:r>
            <a:r>
              <a:rPr lang="en-US" sz="2000">
                <a:solidFill>
                  <a:schemeClr val="bg1"/>
                </a:solidFill>
              </a:rPr>
              <a:t>1963.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598488" y="76200"/>
            <a:ext cx="7097712" cy="914400"/>
          </a:xfrm>
        </p:spPr>
        <p:txBody>
          <a:bodyPr/>
          <a:lstStyle/>
          <a:p>
            <a:r>
              <a:rPr lang="en-US" smtClean="0"/>
              <a:t>Spacewar, MIT, 1961</a:t>
            </a:r>
            <a:endParaRPr lang="ru-RU" smtClean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285750" y="4500563"/>
            <a:ext cx="8572500" cy="1597025"/>
          </a:xfrm>
        </p:spPr>
        <p:txBody>
          <a:bodyPr/>
          <a:lstStyle/>
          <a:p>
            <a:r>
              <a:rPr lang="en-US" smtClean="0"/>
              <a:t>Steve Russell, 200 </a:t>
            </a:r>
            <a:r>
              <a:rPr lang="ru-RU" smtClean="0"/>
              <a:t>человеко-месяцев</a:t>
            </a: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214438"/>
            <a:ext cx="4572000" cy="3079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" name="YouTube- Spacewar MIT 196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929188" y="1214438"/>
            <a:ext cx="409575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598488" y="238125"/>
            <a:ext cx="7097712" cy="600075"/>
          </a:xfrm>
        </p:spPr>
        <p:txBody>
          <a:bodyPr/>
          <a:lstStyle/>
          <a:p>
            <a:r>
              <a:rPr lang="en-US" smtClean="0"/>
              <a:t>SketchPad, MIT, 1963</a:t>
            </a:r>
            <a:endParaRPr lang="ru-RU" smtClean="0"/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285750" y="4760913"/>
            <a:ext cx="8572500" cy="1382712"/>
          </a:xfrm>
        </p:spPr>
        <p:txBody>
          <a:bodyPr/>
          <a:lstStyle/>
          <a:p>
            <a:r>
              <a:rPr lang="en-US" smtClean="0"/>
              <a:t>Ivan Sutherland</a:t>
            </a:r>
            <a:r>
              <a:rPr lang="ru-RU" smtClean="0"/>
              <a:t> демонстрирует интерактивный графический редактор </a:t>
            </a:r>
            <a:r>
              <a:rPr lang="en-US" smtClean="0"/>
              <a:t>SketchPad</a:t>
            </a:r>
            <a:endParaRPr lang="ru-RU" smtClean="0"/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38" y="1357313"/>
            <a:ext cx="5072062" cy="33067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674688" y="314325"/>
            <a:ext cx="6945312" cy="523875"/>
          </a:xfrm>
        </p:spPr>
        <p:txBody>
          <a:bodyPr/>
          <a:lstStyle/>
          <a:p>
            <a:r>
              <a:rPr lang="en-US" smtClean="0"/>
              <a:t>CAD, IBM + GM, 1964</a:t>
            </a:r>
            <a:endParaRPr lang="ru-RU" smtClean="0"/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285750" y="4000500"/>
            <a:ext cx="4714875" cy="20970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mtClean="0"/>
              <a:t>Первая С</a:t>
            </a:r>
            <a:r>
              <a:rPr lang="en-US" smtClean="0"/>
              <a:t>AD</a:t>
            </a:r>
            <a:r>
              <a:rPr lang="ru-RU" smtClean="0"/>
              <a:t>-система, геометрические преобразования (поворот, вращение)</a:t>
            </a: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285875"/>
            <a:ext cx="4643438" cy="2543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837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3" y="1214438"/>
            <a:ext cx="3878262" cy="4862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685800" y="238125"/>
            <a:ext cx="6945313" cy="523875"/>
          </a:xfrm>
        </p:spPr>
        <p:txBody>
          <a:bodyPr/>
          <a:lstStyle/>
          <a:p>
            <a:r>
              <a:rPr lang="en-US" smtClean="0"/>
              <a:t>IBM 2250, Adage</a:t>
            </a:r>
            <a:endParaRPr lang="ru-RU" smtClean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71438" y="3857625"/>
            <a:ext cx="3786187" cy="2239963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mtClean="0"/>
              <a:t>1024x1024</a:t>
            </a:r>
            <a:r>
              <a:rPr lang="ru-RU" smtClean="0"/>
              <a:t> векторный дисплей, стыковался к </a:t>
            </a:r>
            <a:r>
              <a:rPr lang="en-US" smtClean="0"/>
              <a:t>IBM 360</a:t>
            </a:r>
            <a:endParaRPr lang="ru-RU" smtClean="0"/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285875"/>
            <a:ext cx="3643313" cy="2484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939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0" y="1176338"/>
            <a:ext cx="4714875" cy="2570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2000" y="3810000"/>
            <a:ext cx="37861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kern="0" dirty="0">
                <a:latin typeface="+mn-lt"/>
              </a:rPr>
              <a:t>Первая отдельная графическая станция, быстрый дисплей (вращение без мерцания)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762000" y="314325"/>
            <a:ext cx="6869113" cy="447675"/>
          </a:xfrm>
        </p:spPr>
        <p:txBody>
          <a:bodyPr/>
          <a:lstStyle/>
          <a:p>
            <a:r>
              <a:rPr lang="en-US" smtClean="0"/>
              <a:t>Virtual Reality, Harvard, 1968</a:t>
            </a:r>
            <a:endParaRPr lang="ru-RU" smtClean="0"/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285750" y="4832350"/>
            <a:ext cx="8572500" cy="1168400"/>
          </a:xfrm>
        </p:spPr>
        <p:txBody>
          <a:bodyPr/>
          <a:lstStyle/>
          <a:p>
            <a:r>
              <a:rPr lang="en-US" dirty="0" smtClean="0"/>
              <a:t>Ivan Sutherland </a:t>
            </a:r>
            <a:r>
              <a:rPr lang="ru-RU" dirty="0" smtClean="0"/>
              <a:t>перешел в Гарвард, где разработал первый </a:t>
            </a:r>
            <a:r>
              <a:rPr lang="en-US" dirty="0" smtClean="0"/>
              <a:t>Head Mounted Display (HMD)</a:t>
            </a:r>
          </a:p>
          <a:p>
            <a:r>
              <a:rPr lang="ru-RU" dirty="0" smtClean="0"/>
              <a:t>Виртуальная комната (</a:t>
            </a:r>
            <a:r>
              <a:rPr lang="en-US" dirty="0" smtClean="0"/>
              <a:t>wireframe)</a:t>
            </a:r>
            <a:r>
              <a:rPr lang="ru-RU" dirty="0" smtClean="0"/>
              <a:t>, в которую можно войти</a:t>
            </a:r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928688"/>
            <a:ext cx="6286500" cy="3921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674688" y="314325"/>
            <a:ext cx="6869112" cy="523875"/>
          </a:xfrm>
        </p:spPr>
        <p:txBody>
          <a:bodyPr/>
          <a:lstStyle/>
          <a:p>
            <a:r>
              <a:rPr lang="en-US" smtClean="0"/>
              <a:t>Utah, 1968 </a:t>
            </a:r>
            <a:r>
              <a:rPr lang="ru-RU" smtClean="0"/>
              <a:t>и далее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214313" y="1071563"/>
            <a:ext cx="5214937" cy="4883150"/>
          </a:xfrm>
        </p:spPr>
        <p:txBody>
          <a:bodyPr/>
          <a:lstStyle/>
          <a:p>
            <a:r>
              <a:rPr lang="en-US" sz="1600" smtClean="0">
                <a:hlinkClick r:id="rId2"/>
              </a:rPr>
              <a:t>Hidden surface</a:t>
            </a:r>
            <a:r>
              <a:rPr lang="en-US" sz="1600" smtClean="0"/>
              <a:t> (Romney, Warnock, Watkins)</a:t>
            </a:r>
          </a:p>
          <a:p>
            <a:r>
              <a:rPr lang="en-US" sz="1600" smtClean="0"/>
              <a:t>scan line coherence (Watkins)</a:t>
            </a:r>
          </a:p>
          <a:p>
            <a:r>
              <a:rPr lang="en-US" sz="1600" smtClean="0"/>
              <a:t>Rendering (Crow, Blinn, Newell, Catmull, </a:t>
            </a:r>
            <a:r>
              <a:rPr lang="en-US" sz="1600" smtClean="0">
                <a:hlinkClick r:id="rId3"/>
              </a:rPr>
              <a:t>Clark</a:t>
            </a:r>
            <a:r>
              <a:rPr lang="en-US" sz="1600" smtClean="0"/>
              <a:t>, etal)</a:t>
            </a:r>
          </a:p>
          <a:p>
            <a:r>
              <a:rPr lang="en-US" sz="1600" smtClean="0"/>
              <a:t>z-buffer (Catmull)</a:t>
            </a:r>
          </a:p>
          <a:p>
            <a:r>
              <a:rPr lang="en-US" sz="1600" smtClean="0"/>
              <a:t>Patch rendering (Catmull)</a:t>
            </a:r>
          </a:p>
          <a:p>
            <a:r>
              <a:rPr lang="en-US" sz="1600" smtClean="0"/>
              <a:t>Texture mapping (Catmull, Blinn, Newell)</a:t>
            </a:r>
          </a:p>
          <a:p>
            <a:r>
              <a:rPr lang="en-US" sz="1600" smtClean="0">
                <a:hlinkClick r:id="rId4"/>
              </a:rPr>
              <a:t>Shadows</a:t>
            </a:r>
            <a:r>
              <a:rPr lang="en-US" sz="1600" smtClean="0"/>
              <a:t> (Crow)</a:t>
            </a:r>
          </a:p>
          <a:p>
            <a:r>
              <a:rPr lang="en-US" sz="1600" smtClean="0"/>
              <a:t>Antialiasing (Crow)</a:t>
            </a:r>
          </a:p>
          <a:p>
            <a:r>
              <a:rPr lang="en-US" sz="1600" smtClean="0"/>
              <a:t>Shading (Phong, Gouraud)</a:t>
            </a:r>
          </a:p>
          <a:p>
            <a:r>
              <a:rPr lang="en-US" sz="1600" smtClean="0"/>
              <a:t>Lighting (Phong, </a:t>
            </a:r>
            <a:r>
              <a:rPr lang="en-US" sz="1600" smtClean="0">
                <a:hlinkClick r:id="rId5"/>
              </a:rPr>
              <a:t>Blinn</a:t>
            </a:r>
            <a:r>
              <a:rPr lang="en-US" sz="1600" smtClean="0"/>
              <a:t>)</a:t>
            </a:r>
          </a:p>
          <a:p>
            <a:r>
              <a:rPr lang="en-US" sz="1600" smtClean="0"/>
              <a:t>Atmospheric effects (</a:t>
            </a:r>
            <a:r>
              <a:rPr lang="en-US" sz="1600" smtClean="0">
                <a:hlinkClick r:id="rId6"/>
              </a:rPr>
              <a:t>Blinn</a:t>
            </a:r>
            <a:r>
              <a:rPr lang="en-US" sz="1600" smtClean="0"/>
              <a:t>)</a:t>
            </a:r>
          </a:p>
          <a:p>
            <a:r>
              <a:rPr lang="en-US" sz="1600" smtClean="0"/>
              <a:t>Environment mapping (</a:t>
            </a:r>
            <a:r>
              <a:rPr lang="en-US" sz="1600" smtClean="0">
                <a:hlinkClick r:id="rId7"/>
              </a:rPr>
              <a:t>Blinn, Newell</a:t>
            </a:r>
            <a:r>
              <a:rPr lang="en-US" sz="1600" smtClean="0"/>
              <a:t>)</a:t>
            </a:r>
          </a:p>
          <a:p>
            <a:r>
              <a:rPr lang="en-US" sz="1600" smtClean="0"/>
              <a:t>Blobby surfaces (Blinn)</a:t>
            </a:r>
          </a:p>
          <a:p>
            <a:r>
              <a:rPr lang="en-US" sz="1600" smtClean="0"/>
              <a:t>Facial animation (Parke)</a:t>
            </a:r>
          </a:p>
          <a:p>
            <a:r>
              <a:rPr lang="en-US" sz="1600" smtClean="0"/>
              <a:t>Procedural modeling (Newell)</a:t>
            </a:r>
          </a:p>
          <a:p>
            <a:r>
              <a:rPr lang="en-US" sz="1600" smtClean="0"/>
              <a:t>Splines (Riesenfeld, Lyche, Cohen)</a:t>
            </a:r>
          </a:p>
          <a:p>
            <a:r>
              <a:rPr lang="en-US" sz="1600" smtClean="0"/>
              <a:t>Beta-splines (Barsky)</a:t>
            </a:r>
          </a:p>
          <a:p>
            <a:endParaRPr lang="ru-RU" smtClean="0"/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00688" y="1000125"/>
            <a:ext cx="3157537" cy="2071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1445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43550" y="3214688"/>
            <a:ext cx="3100388" cy="2773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Freddy II, 1973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4114800" cy="5257800"/>
          </a:xfrm>
        </p:spPr>
        <p:txBody>
          <a:bodyPr/>
          <a:lstStyle/>
          <a:p>
            <a:r>
              <a:rPr lang="ru-RU" dirty="0" smtClean="0"/>
              <a:t>Университет Эдинбурга</a:t>
            </a:r>
          </a:p>
          <a:p>
            <a:r>
              <a:rPr lang="ru-RU" dirty="0" smtClean="0"/>
              <a:t>Один из первых роботов с системой машинного зрения</a:t>
            </a:r>
          </a:p>
          <a:p>
            <a:r>
              <a:rPr lang="ru-RU" dirty="0" smtClean="0"/>
              <a:t>5 степеней свободы</a:t>
            </a:r>
          </a:p>
          <a:p>
            <a:r>
              <a:rPr lang="ru-RU" dirty="0" smtClean="0"/>
              <a:t>Умеет собирать машинки из кубиков, разбросанных по столу</a:t>
            </a:r>
          </a:p>
          <a:p>
            <a:r>
              <a:rPr lang="ru-RU" dirty="0" smtClean="0"/>
              <a:t>384Кб </a:t>
            </a:r>
            <a:r>
              <a:rPr lang="en-US" dirty="0" smtClean="0"/>
              <a:t>RAM</a:t>
            </a:r>
            <a:r>
              <a:rPr lang="ru-RU" dirty="0" smtClean="0"/>
              <a:t> в управляющем компьютере</a:t>
            </a:r>
            <a:endParaRPr lang="ru-RU" dirty="0"/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990600"/>
            <a:ext cx="3684951" cy="360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685800" y="161925"/>
            <a:ext cx="4038600" cy="676275"/>
          </a:xfrm>
        </p:spPr>
        <p:txBody>
          <a:bodyPr/>
          <a:lstStyle/>
          <a:p>
            <a:r>
              <a:rPr lang="ru-RU" smtClean="0"/>
              <a:t>Давид Марр (1970е)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285750" y="1066800"/>
            <a:ext cx="6419850" cy="4883150"/>
          </a:xfrm>
        </p:spPr>
        <p:txBody>
          <a:bodyPr/>
          <a:lstStyle/>
          <a:p>
            <a:r>
              <a:rPr lang="ru-RU" smtClean="0"/>
              <a:t>«</a:t>
            </a:r>
            <a:r>
              <a:rPr lang="en-US" smtClean="0"/>
              <a:t>Primal sketch</a:t>
            </a:r>
            <a:r>
              <a:rPr lang="ru-RU" smtClean="0"/>
              <a:t>»</a:t>
            </a:r>
          </a:p>
          <a:p>
            <a:pPr lvl="1"/>
            <a:r>
              <a:rPr lang="ru-RU" smtClean="0"/>
              <a:t>Низкоуровневые («</a:t>
            </a:r>
            <a:r>
              <a:rPr lang="en-US" smtClean="0"/>
              <a:t>low-level</a:t>
            </a:r>
            <a:r>
              <a:rPr lang="ru-RU" smtClean="0"/>
              <a:t>»</a:t>
            </a:r>
            <a:r>
              <a:rPr lang="en-US" smtClean="0"/>
              <a:t>)</a:t>
            </a:r>
            <a:r>
              <a:rPr lang="ru-RU" smtClean="0"/>
              <a:t> свойства изображения: направленные края, отрезки и т.д.</a:t>
            </a:r>
          </a:p>
          <a:p>
            <a:r>
              <a:rPr lang="ru-RU" smtClean="0"/>
              <a:t>«2.5</a:t>
            </a:r>
            <a:r>
              <a:rPr lang="en-US" smtClean="0"/>
              <a:t>D sketch</a:t>
            </a:r>
            <a:r>
              <a:rPr lang="ru-RU" smtClean="0"/>
              <a:t>»</a:t>
            </a:r>
          </a:p>
          <a:p>
            <a:pPr lvl="1"/>
            <a:r>
              <a:rPr lang="ru-RU" smtClean="0"/>
              <a:t>Упорядочивание по глубине (бинокулярное стерое), учёт текстуры и т.д.</a:t>
            </a:r>
          </a:p>
          <a:p>
            <a:r>
              <a:rPr lang="ru-RU" smtClean="0"/>
              <a:t>«</a:t>
            </a:r>
            <a:r>
              <a:rPr lang="en-US" smtClean="0"/>
              <a:t>3D model</a:t>
            </a:r>
            <a:r>
              <a:rPr lang="ru-RU" smtClean="0"/>
              <a:t>»</a:t>
            </a:r>
          </a:p>
          <a:p>
            <a:pPr lvl="1"/>
            <a:r>
              <a:rPr lang="ru-RU" smtClean="0"/>
              <a:t>Распознавание объектов и представление о 3х мерном мире</a:t>
            </a:r>
          </a:p>
          <a:p>
            <a:endParaRPr lang="ru-RU" smtClean="0"/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990600"/>
            <a:ext cx="2652713" cy="184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2469" name="Picture 7" descr="Paradigms m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2971800"/>
            <a:ext cx="2819400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6945313" cy="1143000"/>
          </a:xfrm>
        </p:spPr>
        <p:txBody>
          <a:bodyPr/>
          <a:lstStyle/>
          <a:p>
            <a:r>
              <a:rPr lang="ru-RU" smtClean="0"/>
              <a:t>План лекции</a:t>
            </a:r>
            <a:endParaRPr 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214438"/>
            <a:ext cx="8572500" cy="4883150"/>
          </a:xfrm>
        </p:spPr>
        <p:txBody>
          <a:bodyPr/>
          <a:lstStyle/>
          <a:p>
            <a:r>
              <a:rPr lang="ru-RU" smtClean="0"/>
              <a:t>Введение в компьютерное зрение</a:t>
            </a:r>
          </a:p>
          <a:p>
            <a:pPr lvl="1"/>
            <a:r>
              <a:rPr lang="ru-RU" smtClean="0"/>
              <a:t>Что это такое</a:t>
            </a:r>
            <a:endParaRPr lang="en-US" smtClean="0"/>
          </a:p>
          <a:p>
            <a:pPr lvl="1"/>
            <a:r>
              <a:rPr lang="ru-RU" smtClean="0"/>
              <a:t>Почему это сложно</a:t>
            </a:r>
          </a:p>
          <a:p>
            <a:pPr lvl="1"/>
            <a:r>
              <a:rPr lang="ru-RU" smtClean="0"/>
              <a:t>История компьютерного зрения</a:t>
            </a:r>
          </a:p>
          <a:p>
            <a:pPr lvl="1"/>
            <a:r>
              <a:rPr lang="ru-RU" smtClean="0"/>
              <a:t>Современные достижения</a:t>
            </a:r>
          </a:p>
          <a:p>
            <a:pPr lvl="1"/>
            <a:r>
              <a:rPr lang="ru-RU" smtClean="0"/>
              <a:t>Задачи, решаемые в лаборатории</a:t>
            </a:r>
            <a:endParaRPr lang="en-US" smtClean="0"/>
          </a:p>
          <a:p>
            <a:r>
              <a:rPr lang="ru-RU" smtClean="0"/>
              <a:t>Обзор программы курса</a:t>
            </a:r>
            <a:endParaRPr lang="en-US" smtClean="0"/>
          </a:p>
          <a:p>
            <a:r>
              <a:rPr lang="ru-RU" smtClean="0"/>
              <a:t>Компьютерное зрение и зрение человека</a:t>
            </a:r>
          </a:p>
          <a:p>
            <a:pPr lvl="1"/>
            <a:r>
              <a:rPr lang="ru-RU" smtClean="0"/>
              <a:t>Изображение</a:t>
            </a:r>
          </a:p>
          <a:p>
            <a:pPr lvl="1"/>
            <a:r>
              <a:rPr lang="ru-RU" smtClean="0"/>
              <a:t>Камера и глаз</a:t>
            </a:r>
          </a:p>
          <a:p>
            <a:pPr lvl="1"/>
            <a:r>
              <a:rPr lang="ru-RU" smtClean="0"/>
              <a:t>Цвет</a:t>
            </a:r>
            <a:r>
              <a:rPr lang="en-US" smtClean="0"/>
              <a:t> </a:t>
            </a:r>
            <a:r>
              <a:rPr lang="ru-RU" smtClean="0"/>
              <a:t>и баланс белого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674688" y="304800"/>
            <a:ext cx="6792912" cy="381000"/>
          </a:xfrm>
        </p:spPr>
        <p:txBody>
          <a:bodyPr/>
          <a:lstStyle/>
          <a:p>
            <a:pPr eaLnBrk="1" hangingPunct="1"/>
            <a:r>
              <a:rPr lang="ru-RU" smtClean="0"/>
              <a:t>Решаемые задачи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285750" y="1066800"/>
            <a:ext cx="8572500" cy="4883150"/>
          </a:xfrm>
        </p:spPr>
        <p:txBody>
          <a:bodyPr/>
          <a:lstStyle/>
          <a:p>
            <a:pPr eaLnBrk="1" hangingPunct="1"/>
            <a:r>
              <a:rPr lang="ru-RU" smtClean="0"/>
              <a:t>Изображения и видео повсюду</a:t>
            </a:r>
          </a:p>
          <a:p>
            <a:pPr eaLnBrk="1" hangingPunct="1"/>
            <a:r>
              <a:rPr lang="ru-RU" smtClean="0"/>
              <a:t>Бурно растущая область</a:t>
            </a:r>
          </a:p>
          <a:p>
            <a:pPr lvl="1" eaLnBrk="1" hangingPunct="1"/>
            <a:r>
              <a:rPr lang="ru-RU" smtClean="0"/>
              <a:t>Обработка – улучшение качества, ретушь, изменение размера и формы, композиция</a:t>
            </a:r>
          </a:p>
          <a:p>
            <a:pPr lvl="1" eaLnBrk="1" hangingPunct="1"/>
            <a:r>
              <a:rPr lang="ru-RU" smtClean="0"/>
              <a:t>Интернет – поиск, аннотация, поиск дубликатов, распознавание объектов</a:t>
            </a:r>
          </a:p>
          <a:p>
            <a:pPr lvl="1" eaLnBrk="1" hangingPunct="1"/>
            <a:r>
              <a:rPr lang="ru-RU" smtClean="0"/>
              <a:t>Видеонаблюдение – отслеживание, распознавание объектов, распознавание жестов и событий</a:t>
            </a:r>
          </a:p>
          <a:p>
            <a:pPr lvl="1" eaLnBrk="1" hangingPunct="1"/>
            <a:r>
              <a:rPr lang="ru-RU" smtClean="0"/>
              <a:t>Промышленные системы – диагностика, контроль качества</a:t>
            </a:r>
          </a:p>
          <a:p>
            <a:pPr lvl="1" eaLnBrk="1" hangingPunct="1"/>
            <a:r>
              <a:rPr lang="ru-RU" smtClean="0"/>
              <a:t>Спецэффекты в кино – композиция, монтаж фонов, захват движения</a:t>
            </a:r>
          </a:p>
          <a:p>
            <a:pPr lvl="1"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60400" y="304800"/>
            <a:ext cx="7416800" cy="533400"/>
          </a:xfrm>
        </p:spPr>
        <p:txBody>
          <a:bodyPr/>
          <a:lstStyle/>
          <a:p>
            <a:r>
              <a:rPr lang="ru-RU" smtClean="0"/>
              <a:t>Распространение изображений</a:t>
            </a:r>
            <a:endParaRPr lang="en-US" smtClean="0"/>
          </a:p>
        </p:txBody>
      </p:sp>
      <p:grpSp>
        <p:nvGrpSpPr>
          <p:cNvPr id="64515" name="Group 4"/>
          <p:cNvGrpSpPr>
            <a:grpSpLocks/>
          </p:cNvGrpSpPr>
          <p:nvPr/>
        </p:nvGrpSpPr>
        <p:grpSpPr bwMode="auto">
          <a:xfrm>
            <a:off x="228600" y="928688"/>
            <a:ext cx="2905125" cy="2441575"/>
            <a:chOff x="144" y="432"/>
            <a:chExt cx="1830" cy="1538"/>
          </a:xfrm>
        </p:grpSpPr>
        <p:grpSp>
          <p:nvGrpSpPr>
            <p:cNvPr id="64552" name="Group 5"/>
            <p:cNvGrpSpPr>
              <a:grpSpLocks/>
            </p:cNvGrpSpPr>
            <p:nvPr/>
          </p:nvGrpSpPr>
          <p:grpSpPr bwMode="auto">
            <a:xfrm>
              <a:off x="144" y="432"/>
              <a:ext cx="1830" cy="1344"/>
              <a:chOff x="144" y="432"/>
              <a:chExt cx="1830" cy="1344"/>
            </a:xfrm>
          </p:grpSpPr>
          <p:pic>
            <p:nvPicPr>
              <p:cNvPr id="64554" name="Picture 6" descr="album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8" y="432"/>
                <a:ext cx="860" cy="6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55" name="Picture 7" descr="album5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056" y="1053"/>
                <a:ext cx="918" cy="7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56" name="Picture 8" descr="album7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44" y="1056"/>
                <a:ext cx="925" cy="6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57" name="Picture 9" descr="album11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008" y="432"/>
                <a:ext cx="960" cy="6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4553" name="Text Box 10"/>
            <p:cNvSpPr txBox="1">
              <a:spLocks noChangeArrowheads="1"/>
            </p:cNvSpPr>
            <p:nvPr/>
          </p:nvSpPr>
          <p:spPr bwMode="auto">
            <a:xfrm>
              <a:off x="530" y="1797"/>
              <a:ext cx="1094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Personal photo albums</a:t>
              </a:r>
            </a:p>
          </p:txBody>
        </p:sp>
      </p:grpSp>
      <p:grpSp>
        <p:nvGrpSpPr>
          <p:cNvPr id="64516" name="Group 11"/>
          <p:cNvGrpSpPr>
            <a:grpSpLocks/>
          </p:cNvGrpSpPr>
          <p:nvPr/>
        </p:nvGrpSpPr>
        <p:grpSpPr bwMode="auto">
          <a:xfrm>
            <a:off x="228600" y="4200525"/>
            <a:ext cx="2971800" cy="2413000"/>
            <a:chOff x="144" y="2109"/>
            <a:chExt cx="1872" cy="1520"/>
          </a:xfrm>
        </p:grpSpPr>
        <p:pic>
          <p:nvPicPr>
            <p:cNvPr id="64547" name="Picture 12" descr="infrared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152" y="2784"/>
              <a:ext cx="847" cy="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48" name="Picture 13" descr="surveillance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44" y="2109"/>
              <a:ext cx="880" cy="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49" name="Picture 14" descr="surveillance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960" y="2111"/>
              <a:ext cx="1056" cy="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50" name="Text Box 15"/>
            <p:cNvSpPr txBox="1">
              <a:spLocks noChangeArrowheads="1"/>
            </p:cNvSpPr>
            <p:nvPr/>
          </p:nvSpPr>
          <p:spPr bwMode="auto">
            <a:xfrm>
              <a:off x="457" y="3456"/>
              <a:ext cx="1179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Surveillance and security</a:t>
              </a:r>
            </a:p>
          </p:txBody>
        </p:sp>
        <p:pic>
          <p:nvPicPr>
            <p:cNvPr id="64551" name="Picture 16" descr="surveillance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40" y="2784"/>
              <a:ext cx="904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4517" name="Group 17"/>
          <p:cNvGrpSpPr>
            <a:grpSpLocks/>
          </p:cNvGrpSpPr>
          <p:nvPr/>
        </p:nvGrpSpPr>
        <p:grpSpPr bwMode="auto">
          <a:xfrm>
            <a:off x="3352800" y="974725"/>
            <a:ext cx="5676900" cy="2438400"/>
            <a:chOff x="2112" y="461"/>
            <a:chExt cx="3576" cy="1536"/>
          </a:xfrm>
        </p:grpSpPr>
        <p:sp>
          <p:nvSpPr>
            <p:cNvPr id="64537" name="Text Box 18"/>
            <p:cNvSpPr txBox="1">
              <a:spLocks noChangeArrowheads="1"/>
            </p:cNvSpPr>
            <p:nvPr/>
          </p:nvSpPr>
          <p:spPr bwMode="auto">
            <a:xfrm>
              <a:off x="3264" y="1824"/>
              <a:ext cx="1344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Movies, news, sports</a:t>
              </a:r>
            </a:p>
          </p:txBody>
        </p:sp>
        <p:grpSp>
          <p:nvGrpSpPr>
            <p:cNvPr id="64538" name="Group 19"/>
            <p:cNvGrpSpPr>
              <a:grpSpLocks/>
            </p:cNvGrpSpPr>
            <p:nvPr/>
          </p:nvGrpSpPr>
          <p:grpSpPr bwMode="auto">
            <a:xfrm>
              <a:off x="2112" y="461"/>
              <a:ext cx="3576" cy="1409"/>
              <a:chOff x="2112" y="461"/>
              <a:chExt cx="3576" cy="1409"/>
            </a:xfrm>
          </p:grpSpPr>
          <p:pic>
            <p:nvPicPr>
              <p:cNvPr id="64539" name="Picture 20" descr="news1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3984" y="1212"/>
                <a:ext cx="816" cy="6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40" name="Picture 21" descr="news2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3888" y="576"/>
                <a:ext cx="864" cy="6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41" name="Picture 22" descr="movie7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2976" y="1152"/>
                <a:ext cx="1008" cy="6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42" name="Picture 23" descr="sports3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4752" y="461"/>
                <a:ext cx="787" cy="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43" name="Picture 24" descr="sports2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4752" y="1248"/>
                <a:ext cx="936" cy="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44" name="Picture 25" descr="movie8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2112" y="1152"/>
                <a:ext cx="960" cy="6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45" name="Picture 26" descr="movie9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3024" y="537"/>
                <a:ext cx="912" cy="6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46" name="Picture 27" descr="movie5"/>
              <p:cNvPicPr>
                <a:picLocks noChangeAspect="1" noChangeArrowheads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2145" y="528"/>
                <a:ext cx="975" cy="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64518" name="Picture 30" descr="youtube_logo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001000" y="3467100"/>
            <a:ext cx="914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36" descr="flickr_logo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429000" y="3467100"/>
            <a:ext cx="13716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37" descr="google_logo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04800" y="3467100"/>
            <a:ext cx="1371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4521" name="Group 40"/>
          <p:cNvGrpSpPr>
            <a:grpSpLocks/>
          </p:cNvGrpSpPr>
          <p:nvPr/>
        </p:nvGrpSpPr>
        <p:grpSpPr bwMode="auto">
          <a:xfrm>
            <a:off x="3429000" y="4205288"/>
            <a:ext cx="5461000" cy="2362200"/>
            <a:chOff x="2160" y="2112"/>
            <a:chExt cx="3440" cy="1488"/>
          </a:xfrm>
        </p:grpSpPr>
        <p:sp>
          <p:nvSpPr>
            <p:cNvPr id="64525" name="Text Box 41"/>
            <p:cNvSpPr txBox="1">
              <a:spLocks noChangeArrowheads="1"/>
            </p:cNvSpPr>
            <p:nvPr/>
          </p:nvSpPr>
          <p:spPr bwMode="auto">
            <a:xfrm>
              <a:off x="3264" y="3427"/>
              <a:ext cx="1360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Medical and scientific images</a:t>
              </a:r>
            </a:p>
          </p:txBody>
        </p:sp>
        <p:grpSp>
          <p:nvGrpSpPr>
            <p:cNvPr id="64526" name="Group 42"/>
            <p:cNvGrpSpPr>
              <a:grpSpLocks/>
            </p:cNvGrpSpPr>
            <p:nvPr/>
          </p:nvGrpSpPr>
          <p:grpSpPr bwMode="auto">
            <a:xfrm>
              <a:off x="2160" y="2112"/>
              <a:ext cx="3440" cy="1340"/>
              <a:chOff x="2160" y="2112"/>
              <a:chExt cx="3440" cy="1340"/>
            </a:xfrm>
          </p:grpSpPr>
          <p:pic>
            <p:nvPicPr>
              <p:cNvPr id="64527" name="Picture 43" descr="Hawaii_IR_loop"/>
              <p:cNvPicPr>
                <a:picLocks noChangeAspect="1" noChangeArrowheads="1"/>
              </p:cNvPicPr>
              <p:nvPr/>
            </p:nvPicPr>
            <p:blipFill>
              <a:blip r:embed="rId22"/>
              <a:srcRect/>
              <a:stretch>
                <a:fillRect/>
              </a:stretch>
            </p:blipFill>
            <p:spPr bwMode="auto">
              <a:xfrm>
                <a:off x="4032" y="2112"/>
                <a:ext cx="816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28" name="Picture 44" descr="aerial"/>
              <p:cNvPicPr>
                <a:picLocks noChangeAspect="1" noChangeArrowheads="1"/>
              </p:cNvPicPr>
              <p:nvPr/>
            </p:nvPicPr>
            <p:blipFill>
              <a:blip r:embed="rId23"/>
              <a:srcRect/>
              <a:stretch>
                <a:fillRect/>
              </a:stretch>
            </p:blipFill>
            <p:spPr bwMode="auto">
              <a:xfrm>
                <a:off x="4032" y="2688"/>
                <a:ext cx="720" cy="7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29" name="Picture 45" descr="vessels"/>
              <p:cNvPicPr>
                <a:picLocks noChangeAspect="1" noChangeArrowheads="1"/>
              </p:cNvPicPr>
              <p:nvPr/>
            </p:nvPicPr>
            <p:blipFill>
              <a:blip r:embed="rId24"/>
              <a:srcRect/>
              <a:stretch>
                <a:fillRect/>
              </a:stretch>
            </p:blipFill>
            <p:spPr bwMode="auto">
              <a:xfrm>
                <a:off x="2160" y="2160"/>
                <a:ext cx="528" cy="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30" name="Picture 46" descr="spine"/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2688" y="2112"/>
                <a:ext cx="520" cy="7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31" name="Picture 47" descr="hubble4"/>
              <p:cNvPicPr>
                <a:picLocks noChangeAspect="1" noChangeArrowheads="1"/>
              </p:cNvPicPr>
              <p:nvPr/>
            </p:nvPicPr>
            <p:blipFill>
              <a:blip r:embed="rId26"/>
              <a:srcRect/>
              <a:stretch>
                <a:fillRect/>
              </a:stretch>
            </p:blipFill>
            <p:spPr bwMode="auto">
              <a:xfrm>
                <a:off x="4806" y="2208"/>
                <a:ext cx="736" cy="5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32" name="Picture 48" descr="hubble"/>
              <p:cNvPicPr>
                <a:picLocks noChangeAspect="1" noChangeArrowheads="1"/>
              </p:cNvPicPr>
              <p:nvPr/>
            </p:nvPicPr>
            <p:blipFill>
              <a:blip r:embed="rId27"/>
              <a:srcRect/>
              <a:stretch>
                <a:fillRect/>
              </a:stretch>
            </p:blipFill>
            <p:spPr bwMode="auto">
              <a:xfrm>
                <a:off x="4704" y="2736"/>
                <a:ext cx="896" cy="6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33" name="Picture 49" descr="brain"/>
              <p:cNvPicPr>
                <a:picLocks noChangeAspect="1" noChangeArrowheads="1"/>
              </p:cNvPicPr>
              <p:nvPr/>
            </p:nvPicPr>
            <p:blipFill>
              <a:blip r:embed="rId28"/>
              <a:srcRect/>
              <a:stretch>
                <a:fillRect/>
              </a:stretch>
            </p:blipFill>
            <p:spPr bwMode="auto">
              <a:xfrm>
                <a:off x="2167" y="2832"/>
                <a:ext cx="521" cy="6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34" name="Picture 50" descr="protein_crystal2"/>
              <p:cNvPicPr>
                <a:picLocks noChangeAspect="1" noChangeArrowheads="1"/>
              </p:cNvPicPr>
              <p:nvPr/>
            </p:nvPicPr>
            <p:blipFill>
              <a:blip r:embed="rId29"/>
              <a:srcRect/>
              <a:stretch>
                <a:fillRect/>
              </a:stretch>
            </p:blipFill>
            <p:spPr bwMode="auto">
              <a:xfrm>
                <a:off x="3216" y="2160"/>
                <a:ext cx="864" cy="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35" name="Picture 51" descr="electron_microscopy"/>
              <p:cNvPicPr>
                <a:picLocks noChangeAspect="1" noChangeArrowheads="1"/>
              </p:cNvPicPr>
              <p:nvPr/>
            </p:nvPicPr>
            <p:blipFill>
              <a:blip r:embed="rId30"/>
              <a:srcRect/>
              <a:stretch>
                <a:fillRect/>
              </a:stretch>
            </p:blipFill>
            <p:spPr bwMode="auto">
              <a:xfrm>
                <a:off x="3408" y="2832"/>
                <a:ext cx="624" cy="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536" name="Picture 52" descr="microscopy3"/>
              <p:cNvPicPr>
                <a:picLocks noChangeAspect="1" noChangeArrowheads="1"/>
              </p:cNvPicPr>
              <p:nvPr/>
            </p:nvPicPr>
            <p:blipFill>
              <a:blip r:embed="rId31"/>
              <a:srcRect/>
              <a:stretch>
                <a:fillRect/>
              </a:stretch>
            </p:blipFill>
            <p:spPr bwMode="auto">
              <a:xfrm>
                <a:off x="2688" y="2704"/>
                <a:ext cx="720" cy="7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64522" name="Picture 61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4876800" y="3536950"/>
            <a:ext cx="1706563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3" name="Picture 62" descr="Picsearch - the search engine for pictures and images">
            <a:hlinkClick r:id="rId33"/>
          </p:cNvPr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6683375" y="3413125"/>
            <a:ext cx="124142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4" name="Picture 63"/>
          <p:cNvPicPr>
            <a:picLocks noChangeAspect="1" noChangeArrowheads="1"/>
          </p:cNvPicPr>
          <p:nvPr/>
        </p:nvPicPr>
        <p:blipFill>
          <a:blip r:embed="rId35"/>
          <a:srcRect r="45854"/>
          <a:stretch>
            <a:fillRect/>
          </a:stretch>
        </p:blipFill>
        <p:spPr bwMode="auto">
          <a:xfrm>
            <a:off x="1733550" y="3467100"/>
            <a:ext cx="1619250" cy="5048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Распознавание текста</a:t>
            </a:r>
            <a:endParaRPr lang="en-US" smtClean="0"/>
          </a:p>
        </p:txBody>
      </p:sp>
      <p:pic>
        <p:nvPicPr>
          <p:cNvPr id="66563" name="Picture 3" descr="asample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2057400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500063" y="4510088"/>
            <a:ext cx="33797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Digit recognition, AT&amp;T labs</a:t>
            </a:r>
          </a:p>
          <a:p>
            <a:r>
              <a:rPr lang="en-US" sz="1600">
                <a:hlinkClick r:id="rId4"/>
              </a:rPr>
              <a:t>http://www.research.att.com/~yann</a:t>
            </a:r>
            <a:r>
              <a:rPr lang="en-US" sz="1600"/>
              <a:t>/</a:t>
            </a:r>
          </a:p>
        </p:txBody>
      </p:sp>
      <p:pic>
        <p:nvPicPr>
          <p:cNvPr id="66565" name="Picture 6" descr="California_license_plate_ANP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1785938"/>
            <a:ext cx="35814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 Box 7"/>
          <p:cNvSpPr txBox="1">
            <a:spLocks noChangeArrowheads="1"/>
          </p:cNvSpPr>
          <p:nvPr/>
        </p:nvSpPr>
        <p:spPr bwMode="auto">
          <a:xfrm>
            <a:off x="5083175" y="4652963"/>
            <a:ext cx="3632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License plate readers</a:t>
            </a:r>
          </a:p>
          <a:p>
            <a:r>
              <a:rPr lang="en-US" sz="2000" dirty="0">
                <a:hlinkClick r:id="rId6"/>
              </a:rPr>
              <a:t>http://en.wikipedia.org/wiki/Automatic_number_plate_recognition</a:t>
            </a:r>
            <a:endParaRPr lang="en-US" sz="2000" dirty="0"/>
          </a:p>
          <a:p>
            <a:endParaRPr lang="en-US" dirty="0"/>
          </a:p>
        </p:txBody>
      </p:sp>
      <p:sp>
        <p:nvSpPr>
          <p:cNvPr id="66567" name="Text Box 8"/>
          <p:cNvSpPr txBox="1">
            <a:spLocks noChangeArrowheads="1"/>
          </p:cNvSpPr>
          <p:nvPr/>
        </p:nvSpPr>
        <p:spPr bwMode="auto">
          <a:xfrm>
            <a:off x="7673975" y="6550025"/>
            <a:ext cx="14700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685800" y="238125"/>
            <a:ext cx="7416800" cy="600075"/>
          </a:xfrm>
        </p:spPr>
        <p:txBody>
          <a:bodyPr/>
          <a:lstStyle/>
          <a:p>
            <a:r>
              <a:rPr lang="ru-RU" smtClean="0"/>
              <a:t>Детектор лиц (2001)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214313" y="4429125"/>
            <a:ext cx="8572500" cy="152558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mtClean="0"/>
              <a:t>Алгоритм </a:t>
            </a:r>
            <a:r>
              <a:rPr lang="en-US" smtClean="0"/>
              <a:t>Viola-Jones – </a:t>
            </a:r>
            <a:r>
              <a:rPr lang="ru-RU" smtClean="0"/>
              <a:t>первый быстрый и надежный алгоритм поиска лиц. Демонстрация силы машинного обучения.</a:t>
            </a:r>
          </a:p>
        </p:txBody>
      </p:sp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500188"/>
            <a:ext cx="3643313" cy="2733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 bwMode="auto">
          <a:xfrm>
            <a:off x="2143125" y="2405063"/>
            <a:ext cx="428625" cy="4286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285875" y="2190750"/>
            <a:ext cx="285750" cy="357188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5543" name="Picture 4" descr="tested_4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1500188"/>
            <a:ext cx="4014788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4" name="Text Box 5"/>
          <p:cNvSpPr txBox="1">
            <a:spLocks noChangeArrowheads="1"/>
          </p:cNvSpPr>
          <p:nvPr/>
        </p:nvSpPr>
        <p:spPr bwMode="auto">
          <a:xfrm>
            <a:off x="7673975" y="6550025"/>
            <a:ext cx="14700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5725"/>
            <a:ext cx="6945313" cy="752475"/>
          </a:xfrm>
        </p:spPr>
        <p:txBody>
          <a:bodyPr/>
          <a:lstStyle/>
          <a:p>
            <a:r>
              <a:rPr lang="ru-RU" smtClean="0"/>
              <a:t>Поиск улыбки</a:t>
            </a:r>
            <a:endParaRPr lang="en-US" smtClean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214438"/>
            <a:ext cx="8572500" cy="488315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9313" y="2170113"/>
            <a:ext cx="744378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1143000"/>
            <a:ext cx="74676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2051050" y="6278563"/>
            <a:ext cx="4730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>
                <a:latin typeface="Times New Roman" pitchFamily="18" charset="0"/>
                <a:hlinkClick r:id="rId5"/>
              </a:rPr>
              <a:t>Sony Cyber-shot® T70 Digital Still Camera 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7673975" y="6550025"/>
            <a:ext cx="14700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6945313" cy="752475"/>
          </a:xfrm>
        </p:spPr>
        <p:txBody>
          <a:bodyPr/>
          <a:lstStyle/>
          <a:p>
            <a:r>
              <a:rPr lang="ru-RU" smtClean="0"/>
              <a:t>Распознавание лиц</a:t>
            </a:r>
            <a:endParaRPr lang="en-US" smtClean="0"/>
          </a:p>
        </p:txBody>
      </p:sp>
      <p:pic>
        <p:nvPicPr>
          <p:cNvPr id="68611" name="Picture 3" descr="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1288" y="1066800"/>
            <a:ext cx="35179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6643688" y="3286125"/>
            <a:ext cx="1571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/>
              <a:t>Кто она?</a:t>
            </a:r>
            <a:endParaRPr lang="en-US"/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7673975" y="6550025"/>
            <a:ext cx="14700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1925"/>
            <a:ext cx="6945313" cy="676275"/>
          </a:xfrm>
        </p:spPr>
        <p:txBody>
          <a:bodyPr/>
          <a:lstStyle/>
          <a:p>
            <a:r>
              <a:rPr lang="ru-RU" smtClean="0"/>
              <a:t>Биометрия</a:t>
            </a:r>
            <a:endParaRPr lang="en-US" smtClean="0"/>
          </a:p>
        </p:txBody>
      </p:sp>
      <p:pic>
        <p:nvPicPr>
          <p:cNvPr id="69635" name="Picture 3" descr="youngProcessed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436245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4" descr="matched2002_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436245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5" descr="afghanportrait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990600"/>
            <a:ext cx="38100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1492250" y="3886200"/>
            <a:ext cx="673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/>
              <a:t>“</a:t>
            </a:r>
            <a:r>
              <a:rPr lang="en-US" sz="1600" i="1"/>
              <a:t>How the Afghan Girl was Identified by Her Iris Patterns</a:t>
            </a:r>
            <a:r>
              <a:rPr lang="en-US" sz="1600"/>
              <a:t>”  Read the </a:t>
            </a:r>
            <a:r>
              <a:rPr lang="en-US" sz="1600">
                <a:hlinkClick r:id="rId6"/>
              </a:rPr>
              <a:t>story </a:t>
            </a:r>
            <a:endParaRPr lang="en-US" sz="1600"/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7673975" y="6550025"/>
            <a:ext cx="14700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33363"/>
            <a:ext cx="7243763" cy="604837"/>
          </a:xfrm>
        </p:spPr>
        <p:txBody>
          <a:bodyPr/>
          <a:lstStyle/>
          <a:p>
            <a:r>
              <a:rPr lang="ru-RU" sz="3600" smtClean="0"/>
              <a:t>Биометрия</a:t>
            </a:r>
            <a:endParaRPr lang="en-US" sz="3600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214438"/>
            <a:ext cx="8572500" cy="488315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70660" name="Picture 4" descr="XM Micro Biometric Fingerprint Mou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625" y="1333500"/>
            <a:ext cx="21367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1524000" y="5410200"/>
            <a:ext cx="2514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/>
              <a:t>Fingerprint scanners on many new laptops, </a:t>
            </a:r>
            <a:br>
              <a:rPr lang="en-US" sz="1600"/>
            </a:br>
            <a:r>
              <a:rPr lang="en-US" sz="1600"/>
              <a:t>other devices</a:t>
            </a:r>
          </a:p>
        </p:txBody>
      </p:sp>
      <p:pic>
        <p:nvPicPr>
          <p:cNvPr id="70662" name="Picture 6" descr="FINGERPRI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325" y="3048000"/>
            <a:ext cx="105727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7" descr="login_dialo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2679700"/>
            <a:ext cx="220980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4953000" y="5287963"/>
            <a:ext cx="3581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/>
              <a:t>Face recognition systems now beginning to appear more widely</a:t>
            </a:r>
            <a:br>
              <a:rPr lang="en-US" sz="1600"/>
            </a:br>
            <a:r>
              <a:rPr lang="en-US" sz="1400">
                <a:hlinkClick r:id="rId6"/>
              </a:rPr>
              <a:t>http://www.sensiblevision.com/</a:t>
            </a:r>
            <a:endParaRPr lang="en-US" sz="1400"/>
          </a:p>
          <a:p>
            <a:endParaRPr lang="en-US" sz="1400"/>
          </a:p>
        </p:txBody>
      </p:sp>
      <p:pic>
        <p:nvPicPr>
          <p:cNvPr id="70665" name="Picture 9" descr="woman_lapto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33900" y="2933700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7673975" y="6550025"/>
            <a:ext cx="14700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1925"/>
            <a:ext cx="6477000" cy="838200"/>
          </a:xfrm>
        </p:spPr>
        <p:txBody>
          <a:bodyPr/>
          <a:lstStyle/>
          <a:p>
            <a:r>
              <a:rPr lang="en-US" smtClean="0"/>
              <a:t>iPhone Apps: (www.kooaba.com)</a:t>
            </a:r>
          </a:p>
        </p:txBody>
      </p:sp>
      <p:graphicFrame>
        <p:nvGraphicFramePr>
          <p:cNvPr id="2050" name="Object 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929438" y="928688"/>
          <a:ext cx="19812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Image" r:id="rId4" imgW="1980952" imgH="545839" progId="">
                  <p:embed/>
                </p:oleObj>
              </mc:Choice>
              <mc:Fallback>
                <p:oleObj name="Image" r:id="rId4" imgW="1980952" imgH="54583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38" y="928688"/>
                        <a:ext cx="19812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285875" y="1428750"/>
          <a:ext cx="6362700" cy="511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Image" r:id="rId6" imgW="9307937" imgH="7479365" progId="">
                  <p:embed/>
                </p:oleObj>
              </mc:Choice>
              <mc:Fallback>
                <p:oleObj name="Image" r:id="rId6" imgW="9307937" imgH="7479365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1428750"/>
                        <a:ext cx="6362700" cy="5113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6945313" cy="762000"/>
          </a:xfrm>
        </p:spPr>
        <p:txBody>
          <a:bodyPr/>
          <a:lstStyle/>
          <a:p>
            <a:r>
              <a:rPr lang="ru-RU" smtClean="0"/>
              <a:t>Распознавание объектов</a:t>
            </a:r>
            <a:endParaRPr lang="en-US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95800"/>
            <a:ext cx="7772400" cy="1676400"/>
          </a:xfrm>
        </p:spPr>
        <p:txBody>
          <a:bodyPr/>
          <a:lstStyle/>
          <a:p>
            <a:r>
              <a:rPr lang="en-US" smtClean="0"/>
              <a:t>Microsoft Research</a:t>
            </a:r>
          </a:p>
        </p:txBody>
      </p:sp>
      <p:pic>
        <p:nvPicPr>
          <p:cNvPr id="71684" name="Picture 4" descr="Smart Phot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8725" y="1371600"/>
            <a:ext cx="6543675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5" descr="Lincolntitle0sm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3" y="4572000"/>
            <a:ext cx="1428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7673975" y="6550025"/>
            <a:ext cx="14700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76200"/>
            <a:ext cx="7021513" cy="1143000"/>
          </a:xfrm>
        </p:spPr>
        <p:txBody>
          <a:bodyPr/>
          <a:lstStyle/>
          <a:p>
            <a:r>
              <a:rPr lang="ru-RU" smtClean="0"/>
              <a:t>Задача компьютерного зрения</a:t>
            </a:r>
            <a:endParaRPr lang="en-US" smtClean="0"/>
          </a:p>
        </p:txBody>
      </p:sp>
      <p:sp>
        <p:nvSpPr>
          <p:cNvPr id="11267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214313" y="903288"/>
            <a:ext cx="8572500" cy="4883150"/>
          </a:xfrm>
        </p:spPr>
        <p:txBody>
          <a:bodyPr/>
          <a:lstStyle/>
          <a:p>
            <a:r>
              <a:rPr lang="ru-RU" smtClean="0"/>
              <a:t>Понять, что запечатлено на изображении</a:t>
            </a:r>
            <a:endParaRPr lang="en-US" smtClean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1525588"/>
            <a:ext cx="43116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122363" y="5943600"/>
            <a:ext cx="1644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Мы видим</a:t>
            </a:r>
            <a:endParaRPr lang="en-US"/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157788" y="5943600"/>
            <a:ext cx="26908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Компьютер видит</a:t>
            </a:r>
            <a:endParaRPr lang="en-US"/>
          </a:p>
        </p:txBody>
      </p:sp>
      <p:pic>
        <p:nvPicPr>
          <p:cNvPr id="11271" name="Picture 7" descr="U1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539875"/>
            <a:ext cx="3235325" cy="433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7107238" y="6550025"/>
            <a:ext cx="2036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Source: S. Narasimhan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38125"/>
            <a:ext cx="6945313" cy="600075"/>
          </a:xfrm>
        </p:spPr>
        <p:txBody>
          <a:bodyPr/>
          <a:lstStyle/>
          <a:p>
            <a:r>
              <a:rPr lang="ru-RU" smtClean="0"/>
              <a:t>Умные машины</a:t>
            </a:r>
            <a:endParaRPr lang="en-US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876800"/>
            <a:ext cx="8077200" cy="2057400"/>
          </a:xfrm>
        </p:spPr>
        <p:txBody>
          <a:bodyPr/>
          <a:lstStyle/>
          <a:p>
            <a:r>
              <a:rPr lang="en-US" smtClean="0">
                <a:hlinkClick r:id="rId3"/>
              </a:rPr>
              <a:t>Mobileye</a:t>
            </a:r>
            <a:endParaRPr lang="en-US" smtClean="0"/>
          </a:p>
          <a:p>
            <a:pPr lvl="1"/>
            <a:r>
              <a:rPr lang="ru-RU" smtClean="0"/>
              <a:t>Топ-модели от </a:t>
            </a:r>
            <a:r>
              <a:rPr lang="en-US" smtClean="0"/>
              <a:t>BMW, GM, Volvo</a:t>
            </a:r>
          </a:p>
          <a:p>
            <a:pPr lvl="1"/>
            <a:r>
              <a:rPr lang="ru-RU" smtClean="0"/>
              <a:t>К</a:t>
            </a:r>
            <a:r>
              <a:rPr lang="en-US" smtClean="0"/>
              <a:t> 2010:  70% </a:t>
            </a:r>
            <a:r>
              <a:rPr lang="ru-RU" smtClean="0"/>
              <a:t>производителей машин</a:t>
            </a:r>
            <a:endParaRPr lang="en-US" smtClean="0"/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" y="922338"/>
            <a:ext cx="7781925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 Box 6"/>
          <p:cNvSpPr txBox="1">
            <a:spLocks noChangeArrowheads="1"/>
          </p:cNvSpPr>
          <p:nvPr/>
        </p:nvSpPr>
        <p:spPr bwMode="auto">
          <a:xfrm>
            <a:off x="7673975" y="6550025"/>
            <a:ext cx="14700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685800" y="238125"/>
            <a:ext cx="6869113" cy="600075"/>
          </a:xfrm>
        </p:spPr>
        <p:txBody>
          <a:bodyPr/>
          <a:lstStyle/>
          <a:p>
            <a:r>
              <a:rPr lang="ru-RU" smtClean="0"/>
              <a:t>Умные машины</a:t>
            </a:r>
          </a:p>
        </p:txBody>
      </p:sp>
      <p:pic>
        <p:nvPicPr>
          <p:cNvPr id="6" name="2_5_eccv_protector_system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534988" y="1571625"/>
            <a:ext cx="8180387" cy="40005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___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1371600"/>
            <a:ext cx="23431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3" descr="cap_13843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447800"/>
            <a:ext cx="57150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2000250" y="4572000"/>
            <a:ext cx="5197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The Matrix</a:t>
            </a:r>
            <a:r>
              <a:rPr lang="en-US" sz="1600"/>
              <a:t> movies, ESC Entertainment, XYZRGB, NRC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6945313" cy="457200"/>
          </a:xfrm>
        </p:spPr>
        <p:txBody>
          <a:bodyPr/>
          <a:lstStyle/>
          <a:p>
            <a:r>
              <a:rPr lang="ru-RU" smtClean="0"/>
              <a:t>3</a:t>
            </a:r>
            <a:r>
              <a:rPr lang="en-US" smtClean="0"/>
              <a:t>D </a:t>
            </a:r>
            <a:r>
              <a:rPr lang="ru-RU" smtClean="0"/>
              <a:t>модели для кино</a:t>
            </a:r>
            <a:endParaRPr lang="en-US" smtClean="0"/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7673975" y="6550025"/>
            <a:ext cx="14700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2174875" y="6096000"/>
            <a:ext cx="4759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Pirates of the Carribean</a:t>
            </a:r>
            <a:r>
              <a:rPr lang="en-US" sz="1600"/>
              <a:t>, Industrial Light and Magic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7163"/>
            <a:ext cx="3505200" cy="757237"/>
          </a:xfrm>
        </p:spPr>
        <p:txBody>
          <a:bodyPr/>
          <a:lstStyle/>
          <a:p>
            <a:r>
              <a:rPr lang="ru-RU" smtClean="0"/>
              <a:t>Захват движения</a:t>
            </a:r>
            <a:endParaRPr lang="en-US" smtClean="0"/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3575" y="1143000"/>
            <a:ext cx="527685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38338" y="3581400"/>
            <a:ext cx="5267325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7673975" y="6550025"/>
            <a:ext cx="14700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5725"/>
            <a:ext cx="6945313" cy="828675"/>
          </a:xfrm>
        </p:spPr>
        <p:txBody>
          <a:bodyPr/>
          <a:lstStyle/>
          <a:p>
            <a:r>
              <a:rPr lang="ru-RU" smtClean="0"/>
              <a:t>Спортивные соревнования</a:t>
            </a:r>
            <a:endParaRPr lang="en-US" smtClean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214438"/>
            <a:ext cx="8572500" cy="488315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76804" name="Picture 4" descr="first-down-l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1552575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2433638" y="4495800"/>
            <a:ext cx="42465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Sportvision</a:t>
            </a:r>
            <a:r>
              <a:rPr lang="en-US" sz="1600"/>
              <a:t> first down line</a:t>
            </a:r>
          </a:p>
          <a:p>
            <a:r>
              <a:rPr lang="en-US" sz="1600"/>
              <a:t>Nice </a:t>
            </a:r>
            <a:r>
              <a:rPr lang="en-US" sz="1600">
                <a:hlinkClick r:id="rId4"/>
              </a:rPr>
              <a:t>explanation</a:t>
            </a:r>
            <a:r>
              <a:rPr lang="en-US" sz="1600"/>
              <a:t> on www.howstuffworks.com</a:t>
            </a: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7696200" y="6550025"/>
            <a:ext cx="14700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74688" y="161925"/>
            <a:ext cx="6945312" cy="752475"/>
          </a:xfrm>
        </p:spPr>
        <p:txBody>
          <a:bodyPr/>
          <a:lstStyle/>
          <a:p>
            <a:r>
              <a:rPr lang="ru-RU" smtClean="0"/>
              <a:t>Зрение в космосе</a:t>
            </a:r>
            <a:endParaRPr lang="en-US" smtClean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214438"/>
            <a:ext cx="8572500" cy="488315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77828" name="Picture 4" descr="1198865273_31824-1_Sol1369A_WestValley_L257F_b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276350"/>
            <a:ext cx="85344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685800" y="4143375"/>
            <a:ext cx="8001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2800"/>
              <a:t>Системы зрения использовались для:</a:t>
            </a:r>
            <a:endParaRPr lang="en-US" sz="28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ru-RU" sz="2000"/>
              <a:t>Склейка панорам</a:t>
            </a:r>
            <a:endParaRPr lang="en-US" sz="20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3D </a:t>
            </a:r>
            <a:r>
              <a:rPr lang="ru-RU" sz="2000"/>
              <a:t>моделирование местности</a:t>
            </a:r>
            <a:endParaRPr lang="en-US" sz="20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ru-RU" sz="2000"/>
              <a:t>Поиск препятствий, определение местоположения</a:t>
            </a:r>
            <a:endParaRPr lang="en-US" sz="20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ru-RU" sz="2000"/>
              <a:t>Подробнее см. </a:t>
            </a:r>
            <a:r>
              <a:rPr lang="en-US" sz="2000"/>
              <a:t>“</a:t>
            </a:r>
            <a:r>
              <a:rPr lang="en-US" sz="2000">
                <a:hlinkClick r:id="rId4"/>
              </a:rPr>
              <a:t>Computer Vision on Mars</a:t>
            </a:r>
            <a:r>
              <a:rPr lang="en-US" sz="2000"/>
              <a:t>” by Matthies et al.</a:t>
            </a:r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2571750" y="3643313"/>
            <a:ext cx="3733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>
                <a:hlinkClick r:id="rId5"/>
              </a:rPr>
              <a:t>NASA'S Mars Exploration Rover Spirit</a:t>
            </a:r>
            <a:r>
              <a:rPr lang="en-US" sz="1600"/>
              <a:t>. </a:t>
            </a:r>
            <a:r>
              <a:rPr lang="ru-RU" sz="1600"/>
              <a:t> </a:t>
            </a:r>
            <a:endParaRPr lang="en-US" sz="1600"/>
          </a:p>
        </p:txBody>
      </p:sp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7673975" y="6550025"/>
            <a:ext cx="14700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660400" y="161925"/>
            <a:ext cx="7416800" cy="752475"/>
          </a:xfrm>
        </p:spPr>
        <p:txBody>
          <a:bodyPr/>
          <a:lstStyle/>
          <a:p>
            <a:r>
              <a:rPr lang="ru-RU" smtClean="0"/>
              <a:t>Интерфейсы</a:t>
            </a:r>
            <a:r>
              <a:rPr lang="en-US" smtClean="0"/>
              <a:t>:</a:t>
            </a:r>
            <a:r>
              <a:rPr lang="ru-RU" smtClean="0"/>
              <a:t> </a:t>
            </a:r>
            <a:r>
              <a:rPr lang="en-US" smtClean="0"/>
              <a:t>Kinect</a:t>
            </a:r>
            <a:endParaRPr lang="ru-RU" smtClean="0"/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>
          <a:xfrm>
            <a:off x="285750" y="1214438"/>
            <a:ext cx="8572500" cy="4883150"/>
          </a:xfrm>
        </p:spPr>
        <p:txBody>
          <a:bodyPr/>
          <a:lstStyle/>
          <a:p>
            <a:r>
              <a:rPr lang="ru-RU" dirty="0" smtClean="0"/>
              <a:t>Ролик </a:t>
            </a:r>
            <a:r>
              <a:rPr lang="en-US" dirty="0" smtClean="0"/>
              <a:t>NATAL</a:t>
            </a:r>
            <a:endParaRPr lang="ru-RU" dirty="0" smtClean="0"/>
          </a:p>
        </p:txBody>
      </p:sp>
      <p:pic>
        <p:nvPicPr>
          <p:cNvPr id="5" name="Kinec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9600" y="9906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Зрение роботов</a:t>
            </a:r>
            <a:endParaRPr lang="en-US" smtClean="0"/>
          </a:p>
        </p:txBody>
      </p:sp>
      <p:sp>
        <p:nvSpPr>
          <p:cNvPr id="79875" name="AutoShape 3" descr="2_on_1_melee2"/>
          <p:cNvSpPr>
            <a:spLocks noChangeAspect="1" noChangeArrowheads="1"/>
          </p:cNvSpPr>
          <p:nvPr/>
        </p:nvSpPr>
        <p:spPr bwMode="auto">
          <a:xfrm>
            <a:off x="8462963" y="3281363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9876" name="AutoShape 4" descr="2_on_1_melee2"/>
          <p:cNvSpPr>
            <a:spLocks noChangeAspect="1" noChangeArrowheads="1"/>
          </p:cNvSpPr>
          <p:nvPr/>
        </p:nvSpPr>
        <p:spPr bwMode="auto">
          <a:xfrm>
            <a:off x="8462963" y="3281363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79877" name="Picture 5" descr="2_on_1_melee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79070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5592763" y="5276850"/>
            <a:ext cx="23320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hlinkClick r:id="rId5"/>
              </a:rPr>
              <a:t>http://www.robocup.org/</a:t>
            </a:r>
            <a:endParaRPr lang="en-US" sz="1600"/>
          </a:p>
          <a:p>
            <a:endParaRPr lang="en-US" sz="1600"/>
          </a:p>
        </p:txBody>
      </p:sp>
      <p:pic>
        <p:nvPicPr>
          <p:cNvPr id="79879" name="Picture 7" descr="Image:NASA Mars Rover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1882775"/>
            <a:ext cx="4029075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0" name="Rectangle 8"/>
          <p:cNvSpPr>
            <a:spLocks noChangeArrowheads="1"/>
          </p:cNvSpPr>
          <p:nvPr/>
        </p:nvSpPr>
        <p:spPr bwMode="auto">
          <a:xfrm>
            <a:off x="457200" y="5257800"/>
            <a:ext cx="36496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NASA’s Mars Spirit Rover</a:t>
            </a:r>
          </a:p>
          <a:p>
            <a:r>
              <a:rPr lang="en-US" sz="1600">
                <a:hlinkClick r:id="rId8"/>
              </a:rPr>
              <a:t>http://en.wikipedia.org/wiki/Spirit_rover</a:t>
            </a:r>
            <a:endParaRPr lang="en-US" sz="1600"/>
          </a:p>
        </p:txBody>
      </p: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7673975" y="6550025"/>
            <a:ext cx="14700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066800"/>
            <a:ext cx="8686800" cy="416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674688" y="142875"/>
            <a:ext cx="6945312" cy="771525"/>
          </a:xfrm>
        </p:spPr>
        <p:txBody>
          <a:bodyPr/>
          <a:lstStyle/>
          <a:p>
            <a:r>
              <a:rPr lang="ru-RU" smtClean="0"/>
              <a:t>Трехмерные карты</a:t>
            </a:r>
            <a:endParaRPr lang="en-US" smtClean="0"/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2743200" y="5410200"/>
            <a:ext cx="3581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/>
              <a:t>Image from Microsoft’s </a:t>
            </a:r>
            <a:r>
              <a:rPr lang="en-US" sz="1400">
                <a:hlinkClick r:id="rId4"/>
              </a:rPr>
              <a:t>Virtual Earth</a:t>
            </a:r>
            <a:endParaRPr lang="en-US" sz="1400"/>
          </a:p>
          <a:p>
            <a:r>
              <a:rPr lang="en-US" sz="1400"/>
              <a:t>(see also:  </a:t>
            </a:r>
            <a:r>
              <a:rPr lang="en-US" sz="1400">
                <a:hlinkClick r:id="rId5"/>
              </a:rPr>
              <a:t>Google Earth</a:t>
            </a:r>
            <a:r>
              <a:rPr lang="en-US" sz="1400"/>
              <a:t>)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6613525" y="6434138"/>
            <a:ext cx="184150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7620000" y="6473825"/>
            <a:ext cx="1470025" cy="307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609600" y="161925"/>
            <a:ext cx="7021513" cy="752475"/>
          </a:xfrm>
        </p:spPr>
        <p:txBody>
          <a:bodyPr/>
          <a:lstStyle/>
          <a:p>
            <a:r>
              <a:rPr lang="en-US" smtClean="0"/>
              <a:t>PhotoSynth</a:t>
            </a:r>
            <a:endParaRPr lang="ru-RU" smtClean="0"/>
          </a:p>
        </p:txBody>
      </p:sp>
      <p:pic>
        <p:nvPicPr>
          <p:cNvPr id="8" name="photosynth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1214438" y="1285875"/>
            <a:ext cx="6572250" cy="492918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6945313" cy="838200"/>
          </a:xfrm>
        </p:spPr>
        <p:txBody>
          <a:bodyPr/>
          <a:lstStyle/>
          <a:p>
            <a:r>
              <a:rPr lang="ru-RU" smtClean="0"/>
              <a:t>Задача компьютерного зрения</a:t>
            </a:r>
            <a:endParaRPr 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066800"/>
            <a:ext cx="8572500" cy="488315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«</a:t>
            </a:r>
            <a:r>
              <a:rPr lang="en-US" dirty="0" smtClean="0"/>
              <a:t>To see means to know what is where by looking</a:t>
            </a:r>
            <a:r>
              <a:rPr lang="ru-RU" dirty="0" smtClean="0"/>
              <a:t>»</a:t>
            </a:r>
          </a:p>
          <a:p>
            <a:pPr lvl="1">
              <a:defRPr/>
            </a:pPr>
            <a:r>
              <a:rPr lang="en-US" i="1" dirty="0" smtClean="0">
                <a:ea typeface="+mn-ea"/>
                <a:cs typeface="+mn-cs"/>
              </a:rPr>
              <a:t>David Marr, </a:t>
            </a:r>
            <a:r>
              <a:rPr lang="en-US" b="1" i="1" dirty="0" smtClean="0">
                <a:ea typeface="+mn-ea"/>
                <a:cs typeface="+mn-cs"/>
              </a:rPr>
              <a:t>Vision</a:t>
            </a:r>
            <a:r>
              <a:rPr lang="en-US" i="1" dirty="0" smtClean="0">
                <a:ea typeface="+mn-ea"/>
                <a:cs typeface="+mn-cs"/>
              </a:rPr>
              <a:t>, 1982</a:t>
            </a:r>
            <a:endParaRPr lang="ru-RU" i="1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ru-RU" dirty="0" smtClean="0"/>
              <a:t>Понять, что запечатлено на изображении</a:t>
            </a:r>
            <a:endParaRPr lang="en-US" dirty="0" smtClean="0"/>
          </a:p>
          <a:p>
            <a:pPr>
              <a:buFont typeface="Wingdings" pitchFamily="2" charset="2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ru-RU" dirty="0" smtClean="0"/>
              <a:t>Что это в действительности обозначает?</a:t>
            </a:r>
            <a:endParaRPr lang="en-US" dirty="0" smtClean="0"/>
          </a:p>
          <a:p>
            <a:pPr lvl="1">
              <a:defRPr/>
            </a:pPr>
            <a:r>
              <a:rPr lang="ru-RU" dirty="0" smtClean="0"/>
              <a:t>Зрение - источник семантической информации о мире</a:t>
            </a:r>
          </a:p>
          <a:p>
            <a:pPr lvl="1">
              <a:defRPr/>
            </a:pPr>
            <a:r>
              <a:rPr lang="ru-RU" dirty="0" smtClean="0"/>
              <a:t>Зрение - источник метрической информации о трехмерном мире</a:t>
            </a:r>
          </a:p>
          <a:p>
            <a:pPr lvl="1">
              <a:defRPr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598488" y="85725"/>
            <a:ext cx="7097712" cy="904875"/>
          </a:xfrm>
        </p:spPr>
        <p:txBody>
          <a:bodyPr/>
          <a:lstStyle/>
          <a:p>
            <a:r>
              <a:rPr lang="en-US" smtClean="0"/>
              <a:t>PhotoSynth</a:t>
            </a:r>
            <a:endParaRPr lang="ru-RU" smtClean="0"/>
          </a:p>
        </p:txBody>
      </p:sp>
      <p:pic>
        <p:nvPicPr>
          <p:cNvPr id="82947" name="Content Placeholder 5" descr="photosynth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43063" y="1187450"/>
            <a:ext cx="5214937" cy="50276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609600" y="85725"/>
            <a:ext cx="7021513" cy="828675"/>
          </a:xfrm>
        </p:spPr>
        <p:txBody>
          <a:bodyPr/>
          <a:lstStyle/>
          <a:p>
            <a:r>
              <a:rPr lang="ru-RU" smtClean="0"/>
              <a:t>Примеры наших задач</a:t>
            </a:r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>
          <a:xfrm>
            <a:off x="285750" y="1214438"/>
            <a:ext cx="8572500" cy="4883150"/>
          </a:xfrm>
        </p:spPr>
        <p:txBody>
          <a:bodyPr/>
          <a:lstStyle/>
          <a:p>
            <a:r>
              <a:rPr lang="en-US" smtClean="0"/>
              <a:t>3D</a:t>
            </a:r>
            <a:r>
              <a:rPr lang="ru-RU" smtClean="0"/>
              <a:t> реконструкция зданий</a:t>
            </a:r>
          </a:p>
          <a:p>
            <a:r>
              <a:rPr lang="ru-RU" smtClean="0"/>
              <a:t>Дорожные лаборатории</a:t>
            </a:r>
          </a:p>
          <a:p>
            <a:r>
              <a:rPr lang="ru-RU" smtClean="0"/>
              <a:t>Видеонаблюдение</a:t>
            </a:r>
          </a:p>
          <a:p>
            <a:r>
              <a:rPr lang="ru-RU" smtClean="0"/>
              <a:t>Разные задачи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671513" y="314325"/>
            <a:ext cx="4891087" cy="523875"/>
          </a:xfrm>
        </p:spPr>
        <p:txBody>
          <a:bodyPr/>
          <a:lstStyle/>
          <a:p>
            <a:r>
              <a:rPr lang="ru-RU" smtClean="0"/>
              <a:t>Реконструкция городов</a:t>
            </a:r>
          </a:p>
        </p:txBody>
      </p:sp>
      <p:pic>
        <p:nvPicPr>
          <p:cNvPr id="6" name="Street3D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928688" y="928688"/>
            <a:ext cx="7215187" cy="54117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685800" y="350838"/>
            <a:ext cx="7416800" cy="334962"/>
          </a:xfrm>
        </p:spPr>
        <p:txBody>
          <a:bodyPr/>
          <a:lstStyle/>
          <a:p>
            <a:r>
              <a:rPr lang="ru-RU" smtClean="0"/>
              <a:t>Дорожные лаборатории</a:t>
            </a:r>
          </a:p>
        </p:txBody>
      </p:sp>
      <p:pic>
        <p:nvPicPr>
          <p:cNvPr id="860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1066800"/>
            <a:ext cx="3392487" cy="2552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6020" name="Picture 3"/>
          <p:cNvPicPr>
            <a:picLocks noChangeAspect="1" noChangeArrowheads="1"/>
          </p:cNvPicPr>
          <p:nvPr/>
        </p:nvPicPr>
        <p:blipFill>
          <a:blip r:embed="rId4" cstate="print"/>
          <a:srcRect t="11111" r="53012" b="7111"/>
          <a:stretch>
            <a:fillRect/>
          </a:stretch>
        </p:blipFill>
        <p:spPr bwMode="auto">
          <a:xfrm>
            <a:off x="4019550" y="1371600"/>
            <a:ext cx="2228850" cy="1752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6021" name="Picture 4"/>
          <p:cNvPicPr>
            <a:picLocks noChangeAspect="1" noChangeArrowheads="1"/>
          </p:cNvPicPr>
          <p:nvPr/>
        </p:nvPicPr>
        <p:blipFill>
          <a:blip r:embed="rId5"/>
          <a:srcRect r="60358"/>
          <a:stretch>
            <a:fillRect/>
          </a:stretch>
        </p:blipFill>
        <p:spPr bwMode="auto">
          <a:xfrm>
            <a:off x="7305675" y="1257300"/>
            <a:ext cx="1685925" cy="1866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6022" name="Right Arrow 9"/>
          <p:cNvSpPr>
            <a:spLocks noChangeArrowheads="1"/>
          </p:cNvSpPr>
          <p:nvPr/>
        </p:nvSpPr>
        <p:spPr bwMode="auto">
          <a:xfrm>
            <a:off x="6553200" y="1981200"/>
            <a:ext cx="3810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6023" name="Picture 5" descr="munoz1.png"/>
          <p:cNvPicPr>
            <a:picLocks noChangeAspect="1"/>
          </p:cNvPicPr>
          <p:nvPr/>
        </p:nvPicPr>
        <p:blipFill>
          <a:blip r:embed="rId6"/>
          <a:srcRect r="51830"/>
          <a:stretch>
            <a:fillRect/>
          </a:stretch>
        </p:blipFill>
        <p:spPr bwMode="auto">
          <a:xfrm>
            <a:off x="533400" y="3733800"/>
            <a:ext cx="2819400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4" name="Picture 5" descr="munoz1.png"/>
          <p:cNvPicPr>
            <a:picLocks noChangeAspect="1"/>
          </p:cNvPicPr>
          <p:nvPr/>
        </p:nvPicPr>
        <p:blipFill>
          <a:blip r:embed="rId6"/>
          <a:srcRect l="49174"/>
          <a:stretch>
            <a:fillRect/>
          </a:stretch>
        </p:blipFill>
        <p:spPr bwMode="auto">
          <a:xfrm>
            <a:off x="533400" y="5257800"/>
            <a:ext cx="2819400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ointCloud.avi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7"/>
          <a:srcRect/>
          <a:stretch>
            <a:fillRect/>
          </a:stretch>
        </p:blipFill>
        <p:spPr>
          <a:xfrm>
            <a:off x="3505200" y="3733800"/>
            <a:ext cx="5272088" cy="2743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685800" y="309563"/>
            <a:ext cx="6940550" cy="528637"/>
          </a:xfrm>
        </p:spPr>
        <p:txBody>
          <a:bodyPr/>
          <a:lstStyle/>
          <a:p>
            <a:r>
              <a:rPr lang="ru-RU" smtClean="0"/>
              <a:t>Видеонаблюдение</a:t>
            </a:r>
          </a:p>
        </p:txBody>
      </p:sp>
      <p:pic>
        <p:nvPicPr>
          <p:cNvPr id="87043" name="Picture 4" descr="arena_over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1500188"/>
            <a:ext cx="30003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mouse_tracking_demo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500438" y="1500188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416800" cy="487363"/>
          </a:xfrm>
        </p:spPr>
        <p:txBody>
          <a:bodyPr/>
          <a:lstStyle/>
          <a:p>
            <a:r>
              <a:rPr lang="ru-RU" smtClean="0"/>
              <a:t>Разное (</a:t>
            </a:r>
            <a:r>
              <a:rPr lang="en-US" smtClean="0"/>
              <a:t>MSR)</a:t>
            </a:r>
            <a:endParaRPr lang="ru-RU" smtClean="0"/>
          </a:p>
        </p:txBody>
      </p:sp>
      <p:pic>
        <p:nvPicPr>
          <p:cNvPr id="88067" name="Content Placeholder 4" descr="1_demo.gif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540125" y="1066800"/>
            <a:ext cx="5527675" cy="2590800"/>
          </a:xfrm>
        </p:spPr>
      </p:pic>
      <p:sp>
        <p:nvSpPr>
          <p:cNvPr id="88068" name="Rectangle 3"/>
          <p:cNvSpPr>
            <a:spLocks noChangeArrowheads="1"/>
          </p:cNvSpPr>
          <p:nvPr/>
        </p:nvSpPr>
        <p:spPr bwMode="auto">
          <a:xfrm>
            <a:off x="609600" y="3810000"/>
            <a:ext cx="2286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ru-RU"/>
              <a:t>Поиск текста в изображениях</a:t>
            </a:r>
          </a:p>
        </p:txBody>
      </p:sp>
      <p:pic>
        <p:nvPicPr>
          <p:cNvPr id="8806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143000"/>
            <a:ext cx="3138488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438400"/>
            <a:ext cx="3143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1" name="Rectangle 8"/>
          <p:cNvSpPr>
            <a:spLocks noChangeArrowheads="1"/>
          </p:cNvSpPr>
          <p:nvPr/>
        </p:nvSpPr>
        <p:spPr bwMode="auto">
          <a:xfrm>
            <a:off x="4800600" y="3886200"/>
            <a:ext cx="32004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ru-RU"/>
              <a:t>Мягкая сегментация видео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38125"/>
            <a:ext cx="4673600" cy="600075"/>
          </a:xfrm>
        </p:spPr>
        <p:txBody>
          <a:bodyPr/>
          <a:lstStyle/>
          <a:p>
            <a:pPr eaLnBrk="1" hangingPunct="1"/>
            <a:r>
              <a:rPr lang="ru-RU" smtClean="0"/>
              <a:t>Структура курса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077200" cy="48831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800" dirty="0" smtClean="0"/>
              <a:t>13 лекций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dirty="0" smtClean="0"/>
              <a:t>4 домашних задания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400" dirty="0" smtClean="0"/>
              <a:t>Оценки за задания (2...5)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400" dirty="0" smtClean="0"/>
              <a:t>Оценка за курс по заданиям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400" dirty="0" smtClean="0"/>
              <a:t>М.б. письменные упражнения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dirty="0" smtClean="0"/>
              <a:t>Задания на </a:t>
            </a:r>
            <a:r>
              <a:rPr lang="ru-RU" sz="2800" dirty="0" err="1" smtClean="0"/>
              <a:t>Матлаб</a:t>
            </a:r>
            <a:endParaRPr lang="ru-RU" sz="2800" dirty="0" smtClean="0"/>
          </a:p>
          <a:p>
            <a:pPr lvl="1" eaLnBrk="1" hangingPunct="1">
              <a:lnSpc>
                <a:spcPct val="90000"/>
              </a:lnSpc>
            </a:pPr>
            <a:r>
              <a:rPr lang="ru-RU" sz="2400" dirty="0" smtClean="0"/>
              <a:t>Удобнее и проще, чем на С++/С</a:t>
            </a:r>
            <a:r>
              <a:rPr lang="en-US" sz="2400" dirty="0" smtClean="0"/>
              <a:t>#</a:t>
            </a:r>
            <a:endParaRPr lang="ru-RU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ru-RU" sz="2400" dirty="0" smtClean="0"/>
              <a:t>Будет занятие по </a:t>
            </a:r>
            <a:r>
              <a:rPr lang="ru-RU" sz="2400" dirty="0" err="1" smtClean="0"/>
              <a:t>Матлабу</a:t>
            </a:r>
            <a:r>
              <a:rPr lang="ru-RU" sz="2400" dirty="0" smtClean="0"/>
              <a:t>!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dirty="0" smtClean="0"/>
              <a:t>Вопросы: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1800" dirty="0" smtClean="0"/>
              <a:t>В форум – </a:t>
            </a:r>
            <a:r>
              <a:rPr lang="en-US" sz="1800" dirty="0" smtClean="0">
                <a:hlinkClick r:id="rId3"/>
              </a:rPr>
              <a:t>http://forum.graphicon.ru</a:t>
            </a:r>
            <a:r>
              <a:rPr lang="en-US" sz="1800" dirty="0" smtClean="0"/>
              <a:t> </a:t>
            </a:r>
            <a:endParaRPr lang="ru-RU" sz="1800" dirty="0" smtClean="0"/>
          </a:p>
          <a:p>
            <a:pPr eaLnBrk="1" hangingPunct="1">
              <a:lnSpc>
                <a:spcPct val="90000"/>
              </a:lnSpc>
            </a:pPr>
            <a:endParaRPr lang="ru-RU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4052888" cy="752475"/>
          </a:xfrm>
        </p:spPr>
        <p:txBody>
          <a:bodyPr/>
          <a:lstStyle/>
          <a:p>
            <a:r>
              <a:rPr lang="ru-RU" smtClean="0"/>
              <a:t>Домашние задания</a:t>
            </a:r>
          </a:p>
        </p:txBody>
      </p:sp>
      <p:pic>
        <p:nvPicPr>
          <p:cNvPr id="90115" name="Content Placeholder 5" descr="gra_0929-0s.bmp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8625" y="2571750"/>
            <a:ext cx="2538413" cy="566738"/>
          </a:xfrm>
        </p:spPr>
      </p:pic>
      <p:pic>
        <p:nvPicPr>
          <p:cNvPr id="90116" name="Picture 6" descr="gra_0355-0s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1928813"/>
            <a:ext cx="2554288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Picture 7" descr="gra_0418-1s.bmp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1285875"/>
            <a:ext cx="25368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day_shr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429000" y="1143000"/>
            <a:ext cx="53641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28625" y="3509963"/>
            <a:ext cx="8286750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ru-RU" kern="0" dirty="0">
                <a:latin typeface="+mn-lt"/>
                <a:cs typeface="Arial" pitchFamily="34" charset="0"/>
              </a:rPr>
              <a:t>Система распознавания автомобильных номеров в 3х частях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ru-RU" sz="2200" kern="0" dirty="0">
                <a:latin typeface="+mn-lt"/>
                <a:cs typeface="Arial" pitchFamily="34" charset="0"/>
              </a:rPr>
              <a:t>Распознавание цифр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ru-RU" sz="2200" kern="0" dirty="0">
                <a:latin typeface="+mn-lt"/>
                <a:cs typeface="Arial" pitchFamily="34" charset="0"/>
              </a:rPr>
              <a:t>Поиск номеров в изображении</a:t>
            </a:r>
          </a:p>
          <a:p>
            <a:pPr marL="800100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ru-RU" sz="2200" kern="0" dirty="0">
                <a:latin typeface="+mn-lt"/>
                <a:cs typeface="Arial" pitchFamily="34" charset="0"/>
              </a:rPr>
              <a:t>Распознавание всего номера</a:t>
            </a:r>
            <a:endParaRPr lang="en-US" sz="2200" kern="0" dirty="0">
              <a:latin typeface="+mn-lt"/>
              <a:cs typeface="Arial" pitchFamily="34" charset="0"/>
            </a:endParaRPr>
          </a:p>
          <a:p>
            <a:pPr marL="800100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ru-RU" sz="2200" kern="0" dirty="0">
              <a:latin typeface="+mn-lt"/>
              <a:cs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ru-RU" sz="2200" kern="0" dirty="0">
                <a:latin typeface="+mn-lt"/>
                <a:cs typeface="Arial" pitchFamily="34" charset="0"/>
              </a:rPr>
              <a:t>Данные предоставлены компанией</a:t>
            </a:r>
            <a:r>
              <a:rPr lang="en-US" sz="2200" kern="0" dirty="0">
                <a:latin typeface="+mn-lt"/>
                <a:cs typeface="Arial" pitchFamily="34" charset="0"/>
              </a:rPr>
              <a:t>  ISS: </a:t>
            </a:r>
            <a:r>
              <a:rPr lang="en-US" sz="2200" kern="0" dirty="0">
                <a:latin typeface="+mn-lt"/>
                <a:cs typeface="Arial" pitchFamily="34" charset="0"/>
                <a:hlinkClick r:id="rId7"/>
              </a:rPr>
              <a:t>www.iss.ru</a:t>
            </a:r>
            <a:endParaRPr lang="en-US" sz="2200" kern="0" dirty="0"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5119688" cy="762000"/>
          </a:xfrm>
        </p:spPr>
        <p:txBody>
          <a:bodyPr/>
          <a:lstStyle/>
          <a:p>
            <a:r>
              <a:rPr lang="ru-RU" smtClean="0"/>
              <a:t>Программа курса</a:t>
            </a:r>
            <a:endParaRPr lang="en-US" smtClean="0"/>
          </a:p>
        </p:txBody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974725"/>
            <a:ext cx="8358188" cy="4311650"/>
          </a:xfrm>
        </p:spPr>
        <p:txBody>
          <a:bodyPr/>
          <a:lstStyle/>
          <a:p>
            <a:pPr marL="609600" indent="-609600"/>
            <a:r>
              <a:rPr lang="ru-RU" b="1" smtClean="0"/>
              <a:t>Введение в компьютерное зрение (весна)</a:t>
            </a:r>
          </a:p>
          <a:p>
            <a:pPr marL="1009650" lvl="1" indent="-609600"/>
            <a:r>
              <a:rPr lang="en-US" smtClean="0"/>
              <a:t>Low-level vision</a:t>
            </a:r>
          </a:p>
          <a:p>
            <a:pPr marL="1409700" lvl="2" indent="-609600"/>
            <a:r>
              <a:rPr lang="ru-RU" sz="1800" smtClean="0"/>
              <a:t>Обработка изображений и локальные особенности</a:t>
            </a:r>
            <a:endParaRPr lang="en-US" sz="1800" smtClean="0"/>
          </a:p>
          <a:p>
            <a:pPr marL="1009650" lvl="1" indent="-609600"/>
            <a:r>
              <a:rPr lang="en-US" smtClean="0"/>
              <a:t>Mid-level vision</a:t>
            </a:r>
            <a:endParaRPr lang="ru-RU" smtClean="0"/>
          </a:p>
          <a:p>
            <a:pPr marL="1409700" lvl="2" indent="-609600"/>
            <a:r>
              <a:rPr lang="ru-RU" sz="1800" smtClean="0"/>
              <a:t>Сопоставление изображений и методы группировки, сегментация</a:t>
            </a:r>
            <a:endParaRPr lang="en-US" sz="1800" smtClean="0"/>
          </a:p>
          <a:p>
            <a:pPr marL="1009650" lvl="1" indent="-609600"/>
            <a:r>
              <a:rPr lang="en-US" smtClean="0"/>
              <a:t>High-level vision</a:t>
            </a:r>
            <a:endParaRPr lang="ru-RU" smtClean="0"/>
          </a:p>
          <a:p>
            <a:pPr marL="1409700" lvl="2" indent="-609600"/>
            <a:r>
              <a:rPr lang="ru-RU" sz="1800" smtClean="0"/>
              <a:t>Распознавание изображений, поиск изображений</a:t>
            </a:r>
          </a:p>
          <a:p>
            <a:pPr marL="1009650" lvl="1" indent="-609600"/>
            <a:r>
              <a:rPr lang="ru-RU" smtClean="0"/>
              <a:t>Разные задачи</a:t>
            </a:r>
          </a:p>
          <a:p>
            <a:pPr marL="609600" indent="-609600"/>
            <a:r>
              <a:rPr lang="ru-RU" b="1" smtClean="0"/>
              <a:t>Доп. Главы компьютерного зрения (осень)</a:t>
            </a:r>
          </a:p>
          <a:p>
            <a:pPr marL="1009650" lvl="1" indent="-609600"/>
            <a:r>
              <a:rPr lang="ru-RU" smtClean="0"/>
              <a:t>Анализ видео и видеонаблюдение</a:t>
            </a:r>
          </a:p>
          <a:p>
            <a:pPr marL="1009650" lvl="1" indent="-609600"/>
            <a:r>
              <a:rPr lang="ru-RU" smtClean="0"/>
              <a:t>Анализ изображений человека (лицо, поза)</a:t>
            </a:r>
          </a:p>
          <a:p>
            <a:pPr marL="1009650" lvl="1" indent="-609600"/>
            <a:r>
              <a:rPr lang="ru-RU" smtClean="0"/>
              <a:t>Трёхмерная реконструкция по изображениям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5411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416800" cy="676275"/>
          </a:xfrm>
        </p:spPr>
        <p:txBody>
          <a:bodyPr/>
          <a:lstStyle/>
          <a:p>
            <a:r>
              <a:rPr lang="ru-RU" smtClean="0"/>
              <a:t>Обработка изображений</a:t>
            </a:r>
            <a:endParaRPr lang="en-US" smtClean="0"/>
          </a:p>
        </p:txBody>
      </p:sp>
      <p:grpSp>
        <p:nvGrpSpPr>
          <p:cNvPr id="3076" name="Group 19"/>
          <p:cNvGrpSpPr>
            <a:grpSpLocks/>
          </p:cNvGrpSpPr>
          <p:nvPr/>
        </p:nvGrpSpPr>
        <p:grpSpPr bwMode="auto">
          <a:xfrm>
            <a:off x="4000500" y="1143000"/>
            <a:ext cx="4643438" cy="2071688"/>
            <a:chOff x="2880" y="1234"/>
            <a:chExt cx="2688" cy="1051"/>
          </a:xfrm>
        </p:grpSpPr>
        <p:pic>
          <p:nvPicPr>
            <p:cNvPr id="3079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32" y="1378"/>
              <a:ext cx="248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0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80" y="1234"/>
              <a:ext cx="892" cy="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656" y="1234"/>
              <a:ext cx="912" cy="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2" name="Text Box 13"/>
            <p:cNvSpPr txBox="1">
              <a:spLocks noChangeArrowheads="1"/>
            </p:cNvSpPr>
            <p:nvPr/>
          </p:nvSpPr>
          <p:spPr bwMode="auto">
            <a:xfrm>
              <a:off x="3628" y="1881"/>
              <a:ext cx="1076" cy="40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Linear filtering</a:t>
              </a:r>
              <a:br>
                <a:rPr lang="en-US">
                  <a:solidFill>
                    <a:schemeClr val="bg1"/>
                  </a:solidFill>
                </a:rPr>
              </a:br>
              <a:r>
                <a:rPr lang="en-US">
                  <a:solidFill>
                    <a:schemeClr val="bg1"/>
                  </a:solidFill>
                </a:rPr>
                <a:t>Edge detection</a:t>
              </a:r>
            </a:p>
          </p:txBody>
        </p:sp>
        <p:sp>
          <p:nvSpPr>
            <p:cNvPr id="3083" name="Text Box 14"/>
            <p:cNvSpPr txBox="1">
              <a:spLocks noChangeArrowheads="1"/>
            </p:cNvSpPr>
            <p:nvPr/>
          </p:nvSpPr>
          <p:spPr bwMode="auto">
            <a:xfrm>
              <a:off x="3792" y="1378"/>
              <a:ext cx="216" cy="3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</a:rPr>
                <a:t>*</a:t>
              </a:r>
            </a:p>
          </p:txBody>
        </p:sp>
        <p:sp>
          <p:nvSpPr>
            <p:cNvPr id="3084" name="Text Box 15"/>
            <p:cNvSpPr txBox="1">
              <a:spLocks noChangeArrowheads="1"/>
            </p:cNvSpPr>
            <p:nvPr/>
          </p:nvSpPr>
          <p:spPr bwMode="auto">
            <a:xfrm>
              <a:off x="4342" y="1330"/>
              <a:ext cx="266" cy="3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</a:rPr>
                <a:t>=</a:t>
              </a:r>
            </a:p>
          </p:txBody>
        </p:sp>
      </p:grp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4119563" y="2997200"/>
          <a:ext cx="4310062" cy="271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Photo Editor Photo" r:id="rId7" imgW="7354327" imgH="4638095" progId="">
                  <p:embed/>
                </p:oleObj>
              </mc:Choice>
              <mc:Fallback>
                <p:oleObj name="Photo Editor Photo" r:id="rId7" imgW="7354327" imgH="4638095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9563" y="2997200"/>
                        <a:ext cx="4310062" cy="271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7" name="Picture 17" descr="obscura_frisius_58"/>
          <p:cNvPicPr>
            <a:picLocks noChangeAspect="1" noChangeArrowheads="1"/>
          </p:cNvPicPr>
          <p:nvPr/>
        </p:nvPicPr>
        <p:blipFill>
          <a:blip r:embed="rId9">
            <a:lum bright="-24000" contrast="36000"/>
          </a:blip>
          <a:srcRect/>
          <a:stretch>
            <a:fillRect/>
          </a:stretch>
        </p:blipFill>
        <p:spPr bwMode="auto">
          <a:xfrm>
            <a:off x="500063" y="1000125"/>
            <a:ext cx="3003550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5813" y="3714750"/>
            <a:ext cx="2500312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609600" y="152400"/>
            <a:ext cx="5707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Семантическая информация</a:t>
            </a:r>
            <a:endParaRPr lang="en-US" sz="3200"/>
          </a:p>
        </p:txBody>
      </p:sp>
      <p:pic>
        <p:nvPicPr>
          <p:cNvPr id="13315" name="Picture 3" descr="031111_034757+8_beijing_e03112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lum bright="-6000" contrast="18000"/>
          </a:blip>
          <a:srcRect l="7777" t="1466" r="16173"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5899150" y="6550025"/>
            <a:ext cx="3244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Slide credit: Fei-Fei, Fergus &amp; Torralba</a:t>
            </a:r>
            <a:endParaRPr lang="ru-RU" sz="1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5805488" cy="828675"/>
          </a:xfrm>
        </p:spPr>
        <p:txBody>
          <a:bodyPr/>
          <a:lstStyle/>
          <a:p>
            <a:r>
              <a:rPr lang="ru-RU" smtClean="0"/>
              <a:t>Представление изображений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285750" y="3657600"/>
            <a:ext cx="8572500" cy="2363788"/>
          </a:xfrm>
        </p:spPr>
        <p:txBody>
          <a:bodyPr/>
          <a:lstStyle/>
          <a:p>
            <a:r>
              <a:rPr lang="ru-RU" smtClean="0"/>
              <a:t>Частотная фильтрация изображения, </a:t>
            </a:r>
            <a:r>
              <a:rPr lang="en-US" smtClean="0"/>
              <a:t>JPEG</a:t>
            </a:r>
            <a:endParaRPr lang="ru-RU" smtClean="0"/>
          </a:p>
          <a:p>
            <a:r>
              <a:rPr lang="ru-RU" smtClean="0"/>
              <a:t>Пирамиды изображений</a:t>
            </a:r>
          </a:p>
          <a:p>
            <a:r>
              <a:rPr lang="ru-RU" smtClean="0"/>
              <a:t>Словари, разреженное представление</a:t>
            </a:r>
          </a:p>
        </p:txBody>
      </p:sp>
      <p:pic>
        <p:nvPicPr>
          <p:cNvPr id="9216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066800"/>
            <a:ext cx="2971800" cy="2270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216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1271588"/>
            <a:ext cx="3290888" cy="1928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2166" name="Picture 14" descr="Check2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88" y="1157288"/>
            <a:ext cx="2195512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60400" y="152400"/>
            <a:ext cx="7416800" cy="685800"/>
          </a:xfrm>
        </p:spPr>
        <p:txBody>
          <a:bodyPr/>
          <a:lstStyle/>
          <a:p>
            <a:pPr eaLnBrk="1" hangingPunct="1"/>
            <a:r>
              <a:rPr lang="ru-RU" smtClean="0"/>
              <a:t>Локальные особенности</a:t>
            </a:r>
          </a:p>
        </p:txBody>
      </p:sp>
      <p:grpSp>
        <p:nvGrpSpPr>
          <p:cNvPr id="93187" name="Group 22"/>
          <p:cNvGrpSpPr>
            <a:grpSpLocks/>
          </p:cNvGrpSpPr>
          <p:nvPr/>
        </p:nvGrpSpPr>
        <p:grpSpPr bwMode="auto">
          <a:xfrm>
            <a:off x="5072063" y="1357313"/>
            <a:ext cx="2928937" cy="2238375"/>
            <a:chOff x="1342" y="1536"/>
            <a:chExt cx="3216" cy="2712"/>
          </a:xfrm>
        </p:grpSpPr>
        <p:sp>
          <p:nvSpPr>
            <p:cNvPr id="93193" name="Freeform 5"/>
            <p:cNvSpPr>
              <a:spLocks/>
            </p:cNvSpPr>
            <p:nvPr/>
          </p:nvSpPr>
          <p:spPr bwMode="auto">
            <a:xfrm>
              <a:off x="1630" y="1584"/>
              <a:ext cx="2640" cy="2664"/>
            </a:xfrm>
            <a:custGeom>
              <a:avLst/>
              <a:gdLst>
                <a:gd name="T0" fmla="*/ 20200 w 1392"/>
                <a:gd name="T1" fmla="*/ 942708 h 1272"/>
                <a:gd name="T2" fmla="*/ 50767 w 1392"/>
                <a:gd name="T3" fmla="*/ 495931 h 1272"/>
                <a:gd name="T4" fmla="*/ 325048 w 1392"/>
                <a:gd name="T5" fmla="*/ 12566 h 1272"/>
                <a:gd name="T6" fmla="*/ 416492 w 1392"/>
                <a:gd name="T7" fmla="*/ 421515 h 1272"/>
                <a:gd name="T8" fmla="*/ 172746 w 1392"/>
                <a:gd name="T9" fmla="*/ 756639 h 1272"/>
                <a:gd name="T10" fmla="*/ 20200 w 1392"/>
                <a:gd name="T11" fmla="*/ 942708 h 12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92"/>
                <a:gd name="T19" fmla="*/ 0 h 1272"/>
                <a:gd name="T20" fmla="*/ 1392 w 1392"/>
                <a:gd name="T21" fmla="*/ 1272 h 12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92" h="1272">
                  <a:moveTo>
                    <a:pt x="64" y="1216"/>
                  </a:moveTo>
                  <a:cubicBezTo>
                    <a:pt x="0" y="1160"/>
                    <a:pt x="0" y="840"/>
                    <a:pt x="160" y="640"/>
                  </a:cubicBezTo>
                  <a:cubicBezTo>
                    <a:pt x="320" y="440"/>
                    <a:pt x="832" y="32"/>
                    <a:pt x="1024" y="16"/>
                  </a:cubicBezTo>
                  <a:cubicBezTo>
                    <a:pt x="1216" y="0"/>
                    <a:pt x="1392" y="384"/>
                    <a:pt x="1312" y="544"/>
                  </a:cubicBezTo>
                  <a:cubicBezTo>
                    <a:pt x="1232" y="704"/>
                    <a:pt x="752" y="864"/>
                    <a:pt x="544" y="976"/>
                  </a:cubicBezTo>
                  <a:cubicBezTo>
                    <a:pt x="336" y="1088"/>
                    <a:pt x="128" y="1272"/>
                    <a:pt x="64" y="1216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3194" name="Line 6"/>
            <p:cNvSpPr>
              <a:spLocks noChangeShapeType="1"/>
            </p:cNvSpPr>
            <p:nvPr/>
          </p:nvSpPr>
          <p:spPr bwMode="auto">
            <a:xfrm flipV="1">
              <a:off x="1342" y="1632"/>
              <a:ext cx="3216" cy="23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3195" name="Line 7"/>
            <p:cNvSpPr>
              <a:spLocks noChangeShapeType="1"/>
            </p:cNvSpPr>
            <p:nvPr/>
          </p:nvSpPr>
          <p:spPr bwMode="auto">
            <a:xfrm flipV="1">
              <a:off x="3742" y="1536"/>
              <a:ext cx="0" cy="2256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3196" name="Line 8"/>
            <p:cNvSpPr>
              <a:spLocks noChangeShapeType="1"/>
            </p:cNvSpPr>
            <p:nvPr/>
          </p:nvSpPr>
          <p:spPr bwMode="auto">
            <a:xfrm flipH="1" flipV="1">
              <a:off x="1438" y="3600"/>
              <a:ext cx="2496" cy="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3197" name="Line 9"/>
            <p:cNvSpPr>
              <a:spLocks noChangeShapeType="1"/>
            </p:cNvSpPr>
            <p:nvPr/>
          </p:nvSpPr>
          <p:spPr bwMode="auto">
            <a:xfrm>
              <a:off x="2992" y="1920"/>
              <a:ext cx="432" cy="528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3198" name="Text Box 10"/>
            <p:cNvSpPr txBox="1">
              <a:spLocks noChangeArrowheads="1"/>
            </p:cNvSpPr>
            <p:nvPr/>
          </p:nvSpPr>
          <p:spPr bwMode="auto">
            <a:xfrm>
              <a:off x="2595" y="1727"/>
              <a:ext cx="524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400"/>
                <a:t>(x,y)</a:t>
              </a:r>
            </a:p>
          </p:txBody>
        </p:sp>
        <p:sp>
          <p:nvSpPr>
            <p:cNvPr id="93199" name="Text Box 11"/>
            <p:cNvSpPr txBox="1">
              <a:spLocks noChangeArrowheads="1"/>
            </p:cNvSpPr>
            <p:nvPr/>
          </p:nvSpPr>
          <p:spPr bwMode="auto">
            <a:xfrm>
              <a:off x="3247" y="2398"/>
              <a:ext cx="591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200"/>
                <a:t>(x</a:t>
              </a:r>
              <a:r>
                <a:rPr lang="en-US" sz="1200" baseline="-25000"/>
                <a:t>0</a:t>
              </a:r>
              <a:r>
                <a:rPr lang="en-US" sz="1200"/>
                <a:t>,y</a:t>
              </a:r>
              <a:r>
                <a:rPr lang="en-US" sz="1200" baseline="-25000"/>
                <a:t>0</a:t>
              </a:r>
              <a:r>
                <a:rPr lang="en-US" sz="1200"/>
                <a:t>)</a:t>
              </a:r>
            </a:p>
          </p:txBody>
        </p:sp>
        <p:sp>
          <p:nvSpPr>
            <p:cNvPr id="93200" name="Line 12"/>
            <p:cNvSpPr>
              <a:spLocks noChangeShapeType="1"/>
            </p:cNvSpPr>
            <p:nvPr/>
          </p:nvSpPr>
          <p:spPr bwMode="auto">
            <a:xfrm flipH="1" flipV="1">
              <a:off x="3070" y="2688"/>
              <a:ext cx="672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3201" name="Text Box 13"/>
            <p:cNvSpPr txBox="1">
              <a:spLocks noChangeArrowheads="1"/>
            </p:cNvSpPr>
            <p:nvPr/>
          </p:nvSpPr>
          <p:spPr bwMode="auto">
            <a:xfrm>
              <a:off x="3099" y="1992"/>
              <a:ext cx="258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>
                  <a:solidFill>
                    <a:srgbClr val="000000"/>
                  </a:solidFill>
                </a:rPr>
                <a:t>r</a:t>
              </a:r>
            </a:p>
          </p:txBody>
        </p:sp>
        <p:sp>
          <p:nvSpPr>
            <p:cNvPr id="93202" name="Text Box 14"/>
            <p:cNvSpPr txBox="1">
              <a:spLocks noChangeArrowheads="1"/>
            </p:cNvSpPr>
            <p:nvPr/>
          </p:nvSpPr>
          <p:spPr bwMode="auto">
            <a:xfrm>
              <a:off x="3082" y="2985"/>
              <a:ext cx="27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400" i="1">
                  <a:solidFill>
                    <a:srgbClr val="000000"/>
                  </a:solidFill>
                  <a:sym typeface="Symbol" pitchFamily="18" charset="2"/>
                </a:rPr>
                <a:t></a:t>
              </a:r>
            </a:p>
          </p:txBody>
        </p:sp>
        <p:sp>
          <p:nvSpPr>
            <p:cNvPr id="93203" name="Text Box 15"/>
            <p:cNvSpPr txBox="1">
              <a:spLocks noChangeArrowheads="1"/>
            </p:cNvSpPr>
            <p:nvPr/>
          </p:nvSpPr>
          <p:spPr bwMode="auto">
            <a:xfrm>
              <a:off x="1848" y="3478"/>
              <a:ext cx="261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200" i="1">
                  <a:solidFill>
                    <a:srgbClr val="CC3300"/>
                  </a:solidFill>
                  <a:sym typeface="Symbol" pitchFamily="18" charset="2"/>
                </a:rPr>
                <a:t></a:t>
              </a:r>
            </a:p>
          </p:txBody>
        </p:sp>
        <p:sp>
          <p:nvSpPr>
            <p:cNvPr id="93204" name="Text Box 16"/>
            <p:cNvSpPr txBox="1">
              <a:spLocks noChangeArrowheads="1"/>
            </p:cNvSpPr>
            <p:nvPr/>
          </p:nvSpPr>
          <p:spPr bwMode="auto">
            <a:xfrm>
              <a:off x="3009" y="2401"/>
              <a:ext cx="296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>
                  <a:solidFill>
                    <a:srgbClr val="000000"/>
                  </a:solidFill>
                </a:rPr>
                <a:t>s</a:t>
              </a:r>
            </a:p>
          </p:txBody>
        </p:sp>
        <p:sp>
          <p:nvSpPr>
            <p:cNvPr id="93205" name="Line 17"/>
            <p:cNvSpPr>
              <a:spLocks noChangeShapeType="1"/>
            </p:cNvSpPr>
            <p:nvPr/>
          </p:nvSpPr>
          <p:spPr bwMode="auto">
            <a:xfrm>
              <a:off x="1390" y="2688"/>
              <a:ext cx="3168" cy="0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3206" name="Line 18"/>
            <p:cNvSpPr>
              <a:spLocks noChangeShapeType="1"/>
            </p:cNvSpPr>
            <p:nvPr/>
          </p:nvSpPr>
          <p:spPr bwMode="auto">
            <a:xfrm flipV="1">
              <a:off x="3406" y="1536"/>
              <a:ext cx="0" cy="2544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3207" name="Text Box 19"/>
            <p:cNvSpPr txBox="1">
              <a:spLocks noChangeArrowheads="1"/>
            </p:cNvSpPr>
            <p:nvPr/>
          </p:nvSpPr>
          <p:spPr bwMode="auto">
            <a:xfrm>
              <a:off x="3047" y="2583"/>
              <a:ext cx="261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200" i="1">
                  <a:solidFill>
                    <a:srgbClr val="CC3300"/>
                  </a:solidFill>
                  <a:sym typeface="Symbol" pitchFamily="18" charset="2"/>
                </a:rPr>
                <a:t></a:t>
              </a:r>
            </a:p>
          </p:txBody>
        </p:sp>
        <p:sp>
          <p:nvSpPr>
            <p:cNvPr id="93208" name="Line 20"/>
            <p:cNvSpPr>
              <a:spLocks noChangeShapeType="1"/>
            </p:cNvSpPr>
            <p:nvPr/>
          </p:nvSpPr>
          <p:spPr bwMode="auto">
            <a:xfrm flipH="1" flipV="1">
              <a:off x="3070" y="268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3209" name="Text Box 21"/>
            <p:cNvSpPr txBox="1">
              <a:spLocks noChangeArrowheads="1"/>
            </p:cNvSpPr>
            <p:nvPr/>
          </p:nvSpPr>
          <p:spPr bwMode="auto">
            <a:xfrm>
              <a:off x="2922" y="2764"/>
              <a:ext cx="262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200" i="1">
                  <a:solidFill>
                    <a:srgbClr val="CC3300"/>
                  </a:solidFill>
                  <a:sym typeface="Symbol" pitchFamily="18" charset="2"/>
                </a:rPr>
                <a:t></a:t>
              </a:r>
            </a:p>
          </p:txBody>
        </p:sp>
      </p:grpSp>
      <p:pic>
        <p:nvPicPr>
          <p:cNvPr id="93188" name="Picture 23" descr="featur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1428750"/>
            <a:ext cx="3240088" cy="2160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3189" name="Picture 5" descr="heart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313" y="4005263"/>
            <a:ext cx="206057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0" name="Picture 9" descr="Sunflowers2_circl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42063" y="3956050"/>
            <a:ext cx="2057400" cy="20574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3191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32263" y="3956050"/>
            <a:ext cx="2033587" cy="20796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93192" name="Text Box 20"/>
          <p:cNvSpPr txBox="1">
            <a:spLocks noChangeArrowheads="1"/>
          </p:cNvSpPr>
          <p:nvPr/>
        </p:nvSpPr>
        <p:spPr bwMode="auto">
          <a:xfrm>
            <a:off x="1752600" y="6243638"/>
            <a:ext cx="5727700" cy="4619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Извлечение, описание, сопоставление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6411913" cy="609600"/>
          </a:xfrm>
        </p:spPr>
        <p:txBody>
          <a:bodyPr/>
          <a:lstStyle/>
          <a:p>
            <a:r>
              <a:rPr lang="ru-RU" smtClean="0"/>
              <a:t>Сопоставление изображений</a:t>
            </a:r>
            <a:endParaRPr lang="en-US" smtClean="0"/>
          </a:p>
        </p:txBody>
      </p:sp>
      <p:grpSp>
        <p:nvGrpSpPr>
          <p:cNvPr id="94211" name="Group 10"/>
          <p:cNvGrpSpPr>
            <a:grpSpLocks/>
          </p:cNvGrpSpPr>
          <p:nvPr/>
        </p:nvGrpSpPr>
        <p:grpSpPr bwMode="auto">
          <a:xfrm>
            <a:off x="500063" y="990600"/>
            <a:ext cx="3371850" cy="4802188"/>
            <a:chOff x="384" y="960"/>
            <a:chExt cx="2124" cy="3025"/>
          </a:xfrm>
        </p:grpSpPr>
        <p:pic>
          <p:nvPicPr>
            <p:cNvPr id="94216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4" y="960"/>
              <a:ext cx="2124" cy="240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94217" name="Text Box 7"/>
            <p:cNvSpPr txBox="1">
              <a:spLocks noChangeArrowheads="1"/>
            </p:cNvSpPr>
            <p:nvPr/>
          </p:nvSpPr>
          <p:spPr bwMode="auto">
            <a:xfrm>
              <a:off x="712" y="3408"/>
              <a:ext cx="1492" cy="5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Fitting: Least squares</a:t>
              </a:r>
              <a:br>
                <a:rPr lang="en-US">
                  <a:solidFill>
                    <a:schemeClr val="bg1"/>
                  </a:solidFill>
                </a:rPr>
              </a:br>
              <a:r>
                <a:rPr lang="en-US">
                  <a:solidFill>
                    <a:schemeClr val="bg1"/>
                  </a:solidFill>
                </a:rPr>
                <a:t>Hough transform</a:t>
              </a:r>
              <a:br>
                <a:rPr lang="en-US">
                  <a:solidFill>
                    <a:schemeClr val="bg1"/>
                  </a:solidFill>
                </a:rPr>
              </a:br>
              <a:r>
                <a:rPr lang="en-US">
                  <a:solidFill>
                    <a:schemeClr val="bg1"/>
                  </a:solidFill>
                </a:rPr>
                <a:t>RANSAC</a:t>
              </a:r>
            </a:p>
          </p:txBody>
        </p:sp>
      </p:grpSp>
      <p:grpSp>
        <p:nvGrpSpPr>
          <p:cNvPr id="94212" name="Group 11"/>
          <p:cNvGrpSpPr>
            <a:grpSpLocks/>
          </p:cNvGrpSpPr>
          <p:nvPr/>
        </p:nvGrpSpPr>
        <p:grpSpPr bwMode="auto">
          <a:xfrm>
            <a:off x="4286250" y="990600"/>
            <a:ext cx="4572000" cy="2298700"/>
            <a:chOff x="2688" y="1423"/>
            <a:chExt cx="2880" cy="1448"/>
          </a:xfrm>
        </p:grpSpPr>
        <p:pic>
          <p:nvPicPr>
            <p:cNvPr id="94214" name="Picture 4" descr="butterflie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88" y="1423"/>
              <a:ext cx="2880" cy="1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215" name="Text Box 8"/>
            <p:cNvSpPr txBox="1">
              <a:spLocks noChangeArrowheads="1"/>
            </p:cNvSpPr>
            <p:nvPr/>
          </p:nvSpPr>
          <p:spPr bwMode="auto">
            <a:xfrm>
              <a:off x="3744" y="2640"/>
              <a:ext cx="756" cy="2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Alignment</a:t>
              </a:r>
            </a:p>
          </p:txBody>
        </p:sp>
      </p:grpSp>
      <p:pic>
        <p:nvPicPr>
          <p:cNvPr id="94213" name="Picture 4" descr="line2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0" y="2919413"/>
            <a:ext cx="2520950" cy="2520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595313" y="142875"/>
            <a:ext cx="5653087" cy="619125"/>
          </a:xfrm>
        </p:spPr>
        <p:txBody>
          <a:bodyPr/>
          <a:lstStyle/>
          <a:p>
            <a:r>
              <a:rPr lang="ru-RU" smtClean="0"/>
              <a:t>Категоризация изображений</a:t>
            </a:r>
            <a:endParaRPr lang="en-US" smtClean="0"/>
          </a:p>
        </p:txBody>
      </p:sp>
      <p:sp>
        <p:nvSpPr>
          <p:cNvPr id="95235" name="Text Box 7"/>
          <p:cNvSpPr txBox="1">
            <a:spLocks noChangeArrowheads="1"/>
          </p:cNvSpPr>
          <p:nvPr/>
        </p:nvSpPr>
        <p:spPr bwMode="auto">
          <a:xfrm>
            <a:off x="1973263" y="2706688"/>
            <a:ext cx="184150" cy="274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95236" name="Rectangle 5"/>
          <p:cNvSpPr>
            <a:spLocks noChangeArrowheads="1"/>
          </p:cNvSpPr>
          <p:nvPr/>
        </p:nvSpPr>
        <p:spPr bwMode="auto">
          <a:xfrm>
            <a:off x="152400" y="1371600"/>
            <a:ext cx="4267200" cy="190500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95237" name="Picture 6" descr="sift-fea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5" y="1409700"/>
            <a:ext cx="4086225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8" name="Picture 18"/>
          <p:cNvPicPr>
            <a:picLocks noChangeAspect="1" noChangeArrowheads="1"/>
          </p:cNvPicPr>
          <p:nvPr/>
        </p:nvPicPr>
        <p:blipFill>
          <a:blip r:embed="rId4"/>
          <a:srcRect b="38799"/>
          <a:stretch>
            <a:fillRect/>
          </a:stretch>
        </p:blipFill>
        <p:spPr bwMode="auto">
          <a:xfrm>
            <a:off x="5181600" y="1371600"/>
            <a:ext cx="3352800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9" name="Text Box 20"/>
          <p:cNvSpPr txBox="1">
            <a:spLocks noChangeArrowheads="1"/>
          </p:cNvSpPr>
          <p:nvPr/>
        </p:nvSpPr>
        <p:spPr bwMode="auto">
          <a:xfrm>
            <a:off x="993775" y="6096000"/>
            <a:ext cx="7235825" cy="4619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+ Методы классификации и машинного обучения</a:t>
            </a:r>
            <a:endParaRPr lang="en-US"/>
          </a:p>
        </p:txBody>
      </p:sp>
      <p:grpSp>
        <p:nvGrpSpPr>
          <p:cNvPr id="95240" name="Group 35"/>
          <p:cNvGrpSpPr>
            <a:grpSpLocks/>
          </p:cNvGrpSpPr>
          <p:nvPr/>
        </p:nvGrpSpPr>
        <p:grpSpPr bwMode="auto">
          <a:xfrm>
            <a:off x="838200" y="3886200"/>
            <a:ext cx="3254375" cy="1676400"/>
            <a:chOff x="926" y="1872"/>
            <a:chExt cx="3550" cy="1818"/>
          </a:xfrm>
        </p:grpSpPr>
        <p:pic>
          <p:nvPicPr>
            <p:cNvPr id="95242" name="Picture 22"/>
            <p:cNvPicPr>
              <a:picLocks noChangeAspect="1" noChangeArrowheads="1"/>
            </p:cNvPicPr>
            <p:nvPr/>
          </p:nvPicPr>
          <p:blipFill>
            <a:blip r:embed="rId4"/>
            <a:srcRect t="46179" r="21556" b="47224"/>
            <a:stretch>
              <a:fillRect/>
            </a:stretch>
          </p:blipFill>
          <p:spPr bwMode="auto">
            <a:xfrm>
              <a:off x="926" y="3408"/>
              <a:ext cx="3550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243" name="Rectangle 24"/>
            <p:cNvSpPr>
              <a:spLocks noChangeArrowheads="1"/>
            </p:cNvSpPr>
            <p:nvPr/>
          </p:nvSpPr>
          <p:spPr bwMode="auto">
            <a:xfrm>
              <a:off x="1008" y="2928"/>
              <a:ext cx="144" cy="384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244" name="Rectangle 25"/>
            <p:cNvSpPr>
              <a:spLocks noChangeArrowheads="1"/>
            </p:cNvSpPr>
            <p:nvPr/>
          </p:nvSpPr>
          <p:spPr bwMode="auto">
            <a:xfrm>
              <a:off x="1296" y="2208"/>
              <a:ext cx="144" cy="1104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245" name="Rectangle 26"/>
            <p:cNvSpPr>
              <a:spLocks noChangeArrowheads="1"/>
            </p:cNvSpPr>
            <p:nvPr/>
          </p:nvSpPr>
          <p:spPr bwMode="auto">
            <a:xfrm>
              <a:off x="1632" y="2400"/>
              <a:ext cx="144" cy="912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246" name="Rectangle 27"/>
            <p:cNvSpPr>
              <a:spLocks noChangeArrowheads="1"/>
            </p:cNvSpPr>
            <p:nvPr/>
          </p:nvSpPr>
          <p:spPr bwMode="auto">
            <a:xfrm>
              <a:off x="1968" y="3120"/>
              <a:ext cx="144" cy="192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247" name="Rectangle 28"/>
            <p:cNvSpPr>
              <a:spLocks noChangeArrowheads="1"/>
            </p:cNvSpPr>
            <p:nvPr/>
          </p:nvSpPr>
          <p:spPr bwMode="auto">
            <a:xfrm>
              <a:off x="2304" y="1872"/>
              <a:ext cx="144" cy="1440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248" name="Rectangle 29"/>
            <p:cNvSpPr>
              <a:spLocks noChangeArrowheads="1"/>
            </p:cNvSpPr>
            <p:nvPr/>
          </p:nvSpPr>
          <p:spPr bwMode="auto">
            <a:xfrm>
              <a:off x="2640" y="2592"/>
              <a:ext cx="144" cy="720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249" name="Rectangle 30"/>
            <p:cNvSpPr>
              <a:spLocks noChangeArrowheads="1"/>
            </p:cNvSpPr>
            <p:nvPr/>
          </p:nvSpPr>
          <p:spPr bwMode="auto">
            <a:xfrm>
              <a:off x="2976" y="2304"/>
              <a:ext cx="144" cy="1008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250" name="Rectangle 31"/>
            <p:cNvSpPr>
              <a:spLocks noChangeArrowheads="1"/>
            </p:cNvSpPr>
            <p:nvPr/>
          </p:nvSpPr>
          <p:spPr bwMode="auto">
            <a:xfrm>
              <a:off x="3264" y="2784"/>
              <a:ext cx="144" cy="528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251" name="Rectangle 32"/>
            <p:cNvSpPr>
              <a:spLocks noChangeArrowheads="1"/>
            </p:cNvSpPr>
            <p:nvPr/>
          </p:nvSpPr>
          <p:spPr bwMode="auto">
            <a:xfrm>
              <a:off x="3600" y="2208"/>
              <a:ext cx="144" cy="1104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252" name="Rectangle 33"/>
            <p:cNvSpPr>
              <a:spLocks noChangeArrowheads="1"/>
            </p:cNvSpPr>
            <p:nvPr/>
          </p:nvSpPr>
          <p:spPr bwMode="auto">
            <a:xfrm>
              <a:off x="3936" y="3024"/>
              <a:ext cx="144" cy="288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253" name="Rectangle 34"/>
            <p:cNvSpPr>
              <a:spLocks noChangeArrowheads="1"/>
            </p:cNvSpPr>
            <p:nvPr/>
          </p:nvSpPr>
          <p:spPr bwMode="auto">
            <a:xfrm>
              <a:off x="4224" y="2496"/>
              <a:ext cx="144" cy="816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95241" name="Picture 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3729038"/>
            <a:ext cx="2057400" cy="18859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>
          <a:xfrm>
            <a:off x="609600" y="161925"/>
            <a:ext cx="4281488" cy="752475"/>
          </a:xfrm>
        </p:spPr>
        <p:txBody>
          <a:bodyPr/>
          <a:lstStyle/>
          <a:p>
            <a:r>
              <a:rPr lang="ru-RU" smtClean="0"/>
              <a:t>Машинное обучение</a:t>
            </a:r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>
          <a:xfrm>
            <a:off x="285750" y="1214438"/>
            <a:ext cx="5357813" cy="4883150"/>
          </a:xfrm>
        </p:spPr>
        <p:txBody>
          <a:bodyPr/>
          <a:lstStyle/>
          <a:p>
            <a:r>
              <a:rPr lang="ru-RU" dirty="0" smtClean="0"/>
              <a:t>Метод опорных векторов</a:t>
            </a:r>
          </a:p>
          <a:p>
            <a:r>
              <a:rPr lang="ru-RU" dirty="0" err="1" smtClean="0"/>
              <a:t>Бустинг</a:t>
            </a:r>
            <a:endParaRPr lang="ru-RU" dirty="0" smtClean="0"/>
          </a:p>
          <a:p>
            <a:r>
              <a:rPr lang="ru-RU" dirty="0" smtClean="0"/>
              <a:t>Оценка классификаторов</a:t>
            </a:r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38" y="1000125"/>
            <a:ext cx="3000375" cy="298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38" y="4052888"/>
            <a:ext cx="3071812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>
          <a:xfrm>
            <a:off x="671513" y="161925"/>
            <a:ext cx="6186487" cy="752475"/>
          </a:xfrm>
        </p:spPr>
        <p:txBody>
          <a:bodyPr/>
          <a:lstStyle/>
          <a:p>
            <a:r>
              <a:rPr lang="ru-RU" smtClean="0"/>
              <a:t>Поиск и локализация объектов</a:t>
            </a:r>
          </a:p>
        </p:txBody>
      </p:sp>
      <p:pic>
        <p:nvPicPr>
          <p:cNvPr id="972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023938"/>
            <a:ext cx="3643312" cy="2733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 bwMode="auto">
          <a:xfrm>
            <a:off x="2071688" y="1928813"/>
            <a:ext cx="428625" cy="4286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214438" y="1714500"/>
            <a:ext cx="285750" cy="357188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72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5" y="1023938"/>
            <a:ext cx="4840288" cy="2835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72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" y="3954463"/>
            <a:ext cx="7143750" cy="2189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>
          <a:xfrm>
            <a:off x="609600" y="161925"/>
            <a:ext cx="7715250" cy="752475"/>
          </a:xfrm>
        </p:spPr>
        <p:txBody>
          <a:bodyPr/>
          <a:lstStyle/>
          <a:p>
            <a:r>
              <a:rPr lang="ru-RU" smtClean="0"/>
              <a:t>Методы на коллекциях картинок</a:t>
            </a:r>
          </a:p>
        </p:txBody>
      </p:sp>
      <p:sp>
        <p:nvSpPr>
          <p:cNvPr id="102403" name="Content Placeholder 2"/>
          <p:cNvSpPr>
            <a:spLocks noGrp="1"/>
          </p:cNvSpPr>
          <p:nvPr>
            <p:ph idx="1"/>
          </p:nvPr>
        </p:nvSpPr>
        <p:spPr>
          <a:xfrm>
            <a:off x="285750" y="1214438"/>
            <a:ext cx="8572500" cy="488315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02404" name="Picture 2" descr="IMG_2913_mask_r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675" y="1089025"/>
            <a:ext cx="2643188" cy="19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3" descr="0001_river_00263_257255557_d4668b81ae_101_41825958@N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2300" y="1071563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6" name="Picture 2"/>
          <p:cNvPicPr>
            <a:picLocks noChangeAspect="1" noChangeArrowheads="1"/>
          </p:cNvPicPr>
          <p:nvPr/>
        </p:nvPicPr>
        <p:blipFill>
          <a:blip r:embed="rId4"/>
          <a:srcRect r="43164"/>
          <a:stretch>
            <a:fillRect/>
          </a:stretch>
        </p:blipFill>
        <p:spPr bwMode="auto">
          <a:xfrm>
            <a:off x="1012825" y="3286125"/>
            <a:ext cx="677386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8363" y="1071563"/>
            <a:ext cx="2624137" cy="1968500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dist="50800" dir="3000029" algn="ctr" rotWithShape="0">
              <a:schemeClr val="bg2">
                <a:alpha val="5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>
          <a:xfrm>
            <a:off x="671513" y="238125"/>
            <a:ext cx="5653087" cy="676275"/>
          </a:xfrm>
        </p:spPr>
        <p:txBody>
          <a:bodyPr/>
          <a:lstStyle/>
          <a:p>
            <a:r>
              <a:rPr lang="ru-RU" smtClean="0"/>
              <a:t>Поиск изображений</a:t>
            </a:r>
            <a:r>
              <a:rPr lang="en-US" smtClean="0"/>
              <a:t> </a:t>
            </a:r>
            <a:r>
              <a:rPr lang="ru-RU" smtClean="0"/>
              <a:t>в базе</a:t>
            </a:r>
          </a:p>
        </p:txBody>
      </p:sp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143000"/>
            <a:ext cx="8255000" cy="4786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161925"/>
            <a:ext cx="5424488" cy="752475"/>
          </a:xfrm>
        </p:spPr>
        <p:txBody>
          <a:bodyPr/>
          <a:lstStyle/>
          <a:p>
            <a:pPr eaLnBrk="1" hangingPunct="1"/>
            <a:r>
              <a:rPr lang="ru-RU" smtClean="0"/>
              <a:t>Сегментация изображений</a:t>
            </a:r>
          </a:p>
        </p:txBody>
      </p:sp>
      <p:pic>
        <p:nvPicPr>
          <p:cNvPr id="993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990600"/>
            <a:ext cx="60134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2" name="Text Box 11"/>
          <p:cNvSpPr txBox="1">
            <a:spLocks noChangeArrowheads="1"/>
          </p:cNvSpPr>
          <p:nvPr/>
        </p:nvSpPr>
        <p:spPr bwMode="auto">
          <a:xfrm>
            <a:off x="4191000" y="5791200"/>
            <a:ext cx="781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/>
              <a:t>JSEG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>
          <a:xfrm>
            <a:off x="660400" y="228600"/>
            <a:ext cx="6578600" cy="609600"/>
          </a:xfrm>
        </p:spPr>
        <p:txBody>
          <a:bodyPr/>
          <a:lstStyle/>
          <a:p>
            <a:r>
              <a:rPr lang="ru-RU" smtClean="0"/>
              <a:t>Семантическая сегментация</a:t>
            </a:r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85750" y="1214438"/>
            <a:ext cx="8572500" cy="488315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0035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990600"/>
            <a:ext cx="8197850" cy="2143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0357" name="Picture 2"/>
          <p:cNvPicPr>
            <a:picLocks noChangeAspect="1" noChangeArrowheads="1"/>
          </p:cNvPicPr>
          <p:nvPr/>
        </p:nvPicPr>
        <p:blipFill>
          <a:blip r:embed="rId3"/>
          <a:srcRect l="1126" t="5067" r="49324"/>
          <a:stretch>
            <a:fillRect/>
          </a:stretch>
        </p:blipFill>
        <p:spPr bwMode="auto">
          <a:xfrm>
            <a:off x="785813" y="3243263"/>
            <a:ext cx="3143250" cy="2676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03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8" y="3205163"/>
            <a:ext cx="3910012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17345</TotalTime>
  <Words>2191</Words>
  <Application>Microsoft Office PowerPoint</Application>
  <PresentationFormat>On-screen Show (4:3)</PresentationFormat>
  <Paragraphs>487</Paragraphs>
  <Slides>103</Slides>
  <Notes>61</Notes>
  <HiddenSlides>0</HiddenSlides>
  <MMClips>9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103</vt:i4>
      </vt:variant>
    </vt:vector>
  </HeadingPairs>
  <TitlesOfParts>
    <vt:vector size="107" baseType="lpstr">
      <vt:lpstr>Blank Presentation</vt:lpstr>
      <vt:lpstr>Image File</vt:lpstr>
      <vt:lpstr>Image</vt:lpstr>
      <vt:lpstr>Photo Editor Photo</vt:lpstr>
      <vt:lpstr>Компьютерное зрение</vt:lpstr>
      <vt:lpstr>Общая информация</vt:lpstr>
      <vt:lpstr>О лекторе</vt:lpstr>
      <vt:lpstr>Об ассистенте</vt:lpstr>
      <vt:lpstr>Учебники</vt:lpstr>
      <vt:lpstr>План лекции</vt:lpstr>
      <vt:lpstr>Задача компьютерного зрения</vt:lpstr>
      <vt:lpstr>Задача компьютерного зрения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Метрическая информация</vt:lpstr>
      <vt:lpstr>Смежные дисциплины</vt:lpstr>
      <vt:lpstr>Зрение… принятые названия</vt:lpstr>
      <vt:lpstr>Зачем?</vt:lpstr>
      <vt:lpstr>Почему зрение – это сложно?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Внутриклассовая изменчивость</vt:lpstr>
      <vt:lpstr>Контекст</vt:lpstr>
      <vt:lpstr>   Локальная неоднозначность</vt:lpstr>
      <vt:lpstr>Сложности или возможности?</vt:lpstr>
      <vt:lpstr>Цвет</vt:lpstr>
      <vt:lpstr>Тени и освещение</vt:lpstr>
      <vt:lpstr>Отбрасываемые тени</vt:lpstr>
      <vt:lpstr>Группировка</vt:lpstr>
      <vt:lpstr>Глубина: линейная перспектива</vt:lpstr>
      <vt:lpstr>Текстура</vt:lpstr>
      <vt:lpstr>Упорядочивание по глубине</vt:lpstr>
      <vt:lpstr>Туман и фокусировка</vt:lpstr>
      <vt:lpstr>Резюме</vt:lpstr>
      <vt:lpstr>История: Камера-обскура</vt:lpstr>
      <vt:lpstr>“Magic Lantern”, 1492</vt:lpstr>
      <vt:lpstr>1525</vt:lpstr>
      <vt:lpstr>Первая фотография</vt:lpstr>
      <vt:lpstr>Фотограмметрия</vt:lpstr>
      <vt:lpstr>Видео</vt:lpstr>
      <vt:lpstr>Электронно-лучевая трубка(CRT)</vt:lpstr>
      <vt:lpstr>1896: Стереофотограмметрия</vt:lpstr>
      <vt:lpstr>Растровый дисплей – 1927 год</vt:lpstr>
      <vt:lpstr>Whirlwind, MIT, 1951</vt:lpstr>
      <vt:lpstr>1957 - 1967</vt:lpstr>
      <vt:lpstr>“The Boing man”, 1960</vt:lpstr>
      <vt:lpstr>Зарождение компьютерного зрения</vt:lpstr>
      <vt:lpstr>Spacewar, MIT, 1961</vt:lpstr>
      <vt:lpstr>SketchPad, MIT, 1963</vt:lpstr>
      <vt:lpstr>CAD, IBM + GM, 1964</vt:lpstr>
      <vt:lpstr>IBM 2250, Adage</vt:lpstr>
      <vt:lpstr>Virtual Reality, Harvard, 1968</vt:lpstr>
      <vt:lpstr>Utah, 1968 и далее</vt:lpstr>
      <vt:lpstr>Freddy II, 1973</vt:lpstr>
      <vt:lpstr>Давид Марр (1970е)</vt:lpstr>
      <vt:lpstr>Решаемые задачи</vt:lpstr>
      <vt:lpstr>Распространение изображений</vt:lpstr>
      <vt:lpstr>Распознавание текста</vt:lpstr>
      <vt:lpstr>Детектор лиц (2001)</vt:lpstr>
      <vt:lpstr>Поиск улыбки</vt:lpstr>
      <vt:lpstr>Распознавание лиц</vt:lpstr>
      <vt:lpstr>Биометрия</vt:lpstr>
      <vt:lpstr>Биометрия</vt:lpstr>
      <vt:lpstr>iPhone Apps: (www.kooaba.com)</vt:lpstr>
      <vt:lpstr>Распознавание объектов</vt:lpstr>
      <vt:lpstr>Умные машины</vt:lpstr>
      <vt:lpstr>Умные машины</vt:lpstr>
      <vt:lpstr>3D модели для кино</vt:lpstr>
      <vt:lpstr>Захват движения</vt:lpstr>
      <vt:lpstr>Спортивные соревнования</vt:lpstr>
      <vt:lpstr>Зрение в космосе</vt:lpstr>
      <vt:lpstr>Интерфейсы: Kinect</vt:lpstr>
      <vt:lpstr>Зрение роботов</vt:lpstr>
      <vt:lpstr>Трехмерные карты</vt:lpstr>
      <vt:lpstr>PhotoSynth</vt:lpstr>
      <vt:lpstr>PhotoSynth</vt:lpstr>
      <vt:lpstr>Примеры наших задач</vt:lpstr>
      <vt:lpstr>Реконструкция городов</vt:lpstr>
      <vt:lpstr>Дорожные лаборатории</vt:lpstr>
      <vt:lpstr>Видеонаблюдение</vt:lpstr>
      <vt:lpstr>Разное (MSR)</vt:lpstr>
      <vt:lpstr>Структура курса</vt:lpstr>
      <vt:lpstr>Домашние задания</vt:lpstr>
      <vt:lpstr>Программа курса</vt:lpstr>
      <vt:lpstr>Обработка изображений</vt:lpstr>
      <vt:lpstr>Представление изображений</vt:lpstr>
      <vt:lpstr>Локальные особенности</vt:lpstr>
      <vt:lpstr>Сопоставление изображений</vt:lpstr>
      <vt:lpstr>Категоризация изображений</vt:lpstr>
      <vt:lpstr>Машинное обучение</vt:lpstr>
      <vt:lpstr>Поиск и локализация объектов</vt:lpstr>
      <vt:lpstr>Методы на коллекциях картинок</vt:lpstr>
      <vt:lpstr>Поиск изображений в базе</vt:lpstr>
      <vt:lpstr>Сегментация изображений</vt:lpstr>
      <vt:lpstr>Семантическая сегментация</vt:lpstr>
      <vt:lpstr>Цифровой фотомонтаж</vt:lpstr>
      <vt:lpstr>Часть 2: Анализ видео</vt:lpstr>
      <vt:lpstr>Часть 2:  Изображения человека</vt:lpstr>
      <vt:lpstr>Часть 2: Трехмерная реконструкция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Anton Konushin </cp:lastModifiedBy>
  <cp:revision>473</cp:revision>
  <dcterms:created xsi:type="dcterms:W3CDTF">2004-08-29T23:15:23Z</dcterms:created>
  <dcterms:modified xsi:type="dcterms:W3CDTF">2011-06-29T08:15:44Z</dcterms:modified>
</cp:coreProperties>
</file>